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7" r:id="rId5"/>
    <p:sldId id="268" r:id="rId6"/>
    <p:sldId id="306" r:id="rId7"/>
    <p:sldId id="272" r:id="rId8"/>
    <p:sldId id="273" r:id="rId9"/>
    <p:sldId id="274" r:id="rId10"/>
    <p:sldId id="275" r:id="rId11"/>
    <p:sldId id="276" r:id="rId12"/>
    <p:sldId id="277" r:id="rId13"/>
    <p:sldId id="278" r:id="rId14"/>
    <p:sldId id="279" r:id="rId15"/>
    <p:sldId id="280" r:id="rId16"/>
    <p:sldId id="283" r:id="rId17"/>
    <p:sldId id="291" r:id="rId18"/>
    <p:sldId id="284" r:id="rId19"/>
    <p:sldId id="285" r:id="rId20"/>
    <p:sldId id="292" r:id="rId21"/>
    <p:sldId id="286" r:id="rId22"/>
    <p:sldId id="294" r:id="rId23"/>
    <p:sldId id="295" r:id="rId24"/>
    <p:sldId id="296" r:id="rId25"/>
    <p:sldId id="297" r:id="rId26"/>
    <p:sldId id="298" r:id="rId27"/>
    <p:sldId id="299" r:id="rId28"/>
    <p:sldId id="305" r:id="rId29"/>
    <p:sldId id="300" r:id="rId30"/>
    <p:sldId id="303" r:id="rId31"/>
    <p:sldId id="301" r:id="rId32"/>
    <p:sldId id="302" r:id="rId33"/>
    <p:sldId id="304" r:id="rId34"/>
    <p:sldId id="307" r:id="rId35"/>
    <p:sldId id="281"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9/26/2019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9/26/2019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9/26/2019</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9/26/2019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9/26/2019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9/26/2019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9/26/2019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9/26/2019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9/26/2019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9/26/2019</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inkedin.com/in/kostas-bonikos"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Erik_von_Markovik" TargetMode="External"/><Relationship Id="rId13" Type="http://schemas.openxmlformats.org/officeDocument/2006/relationships/hyperlink" Target="http://www.davincilearning.org/resources.html" TargetMode="External"/><Relationship Id="rId3" Type="http://schemas.openxmlformats.org/officeDocument/2006/relationships/hyperlink" Target="https://www.technologyreview.com/s/508376/in-a-frogs-eye/" TargetMode="External"/><Relationship Id="rId7" Type="http://schemas.openxmlformats.org/officeDocument/2006/relationships/hyperlink" Target="https://en.wikipedia.org/wiki/Dreyfus_model_of_skill_acquisition" TargetMode="External"/><Relationship Id="rId12" Type="http://schemas.openxmlformats.org/officeDocument/2006/relationships/hyperlink" Target="http://sengifted.org/" TargetMode="External"/><Relationship Id="rId2" Type="http://schemas.openxmlformats.org/officeDocument/2006/relationships/hyperlink" Target="http://www.positivedisintegration.com/" TargetMode="External"/><Relationship Id="rId1" Type="http://schemas.openxmlformats.org/officeDocument/2006/relationships/slideLayout" Target="../slideLayouts/slideLayout2.xml"/><Relationship Id="rId6" Type="http://schemas.openxmlformats.org/officeDocument/2006/relationships/hyperlink" Target="https://www.wired.com/2011/05/0525arthur-c-clarke-proposes-geostationary-satellites/" TargetMode="External"/><Relationship Id="rId11" Type="http://schemas.openxmlformats.org/officeDocument/2006/relationships/hyperlink" Target="http://www.hoagiesgifted.org/" TargetMode="External"/><Relationship Id="rId5" Type="http://schemas.openxmlformats.org/officeDocument/2006/relationships/hyperlink" Target="https://www.bestcollegereviews.org/10-incredible-real-life-mad-scientists/" TargetMode="External"/><Relationship Id="rId15" Type="http://schemas.openxmlformats.org/officeDocument/2006/relationships/hyperlink" Target="https://www.youtube.com/watch?v=Xfev7C6Ca4o" TargetMode="External"/><Relationship Id="rId10" Type="http://schemas.openxmlformats.org/officeDocument/2006/relationships/hyperlink" Target="https://davincilearning.wordpress.com/2010/08/20/clues-on-finding-a-therapist-for-a-gifted-client/" TargetMode="External"/><Relationship Id="rId4" Type="http://schemas.openxmlformats.org/officeDocument/2006/relationships/hyperlink" Target="https://web.northeastern.edu/slavovlab/blog/2014/08/15/papers-that-triumphed-over-their-rejections/" TargetMode="External"/><Relationship Id="rId9" Type="http://schemas.openxmlformats.org/officeDocument/2006/relationships/hyperlink" Target="http://www.gifteddevelopment.com/" TargetMode="External"/><Relationship Id="rId14" Type="http://schemas.openxmlformats.org/officeDocument/2006/relationships/hyperlink" Target="https://www.youtube.com/watch?v=O-I03ZmhovQ"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amazon.co.uk/Succeed-Employment-Specific-Learning-Difficulties/dp/0285642464" TargetMode="External"/><Relationship Id="rId3" Type="http://schemas.openxmlformats.org/officeDocument/2006/relationships/hyperlink" Target="http://pespmc1.vub.ac.be/Papers/GiftedProblems.pdf" TargetMode="External"/><Relationship Id="rId7" Type="http://schemas.openxmlformats.org/officeDocument/2006/relationships/hyperlink" Target="https://www.gov.uk/access-to-work" TargetMode="External"/><Relationship Id="rId2" Type="http://schemas.openxmlformats.org/officeDocument/2006/relationships/hyperlink" Target="https://www.e-reading.club/bookreader.php/137202/Hunt_-_Pragmatic_Thinking_and_Learning_-_Refactor_Your_Wetware.pdf" TargetMode="External"/><Relationship Id="rId1" Type="http://schemas.openxmlformats.org/officeDocument/2006/relationships/slideLayout" Target="../slideLayouts/slideLayout2.xml"/><Relationship Id="rId6" Type="http://schemas.openxmlformats.org/officeDocument/2006/relationships/hyperlink" Target="https://medium.com/@ElfMachine/what-are-the-signs-of-a-highly-gifted-adults-and-children-7942e2105879" TargetMode="External"/><Relationship Id="rId11" Type="http://schemas.openxmlformats.org/officeDocument/2006/relationships/hyperlink" Target="https://www.geniuswithin.co.uk/blog/access-to-work-how-does-that-work/" TargetMode="External"/><Relationship Id="rId5" Type="http://schemas.openxmlformats.org/officeDocument/2006/relationships/hyperlink" Target="https://www.amazon.co.uk/Gifted-Grownups-Blessings-Extraordinary-Potentials/dp/0471295809/ref=sr_1_5?keywords=gifted+grownups&amp;qid=1569487029&amp;s=books&amp;sr=1-5" TargetMode="External"/><Relationship Id="rId10" Type="http://schemas.openxmlformats.org/officeDocument/2006/relationships/hyperlink" Target="https://www.amazon.co.uk/Asperger-Syndrome-Employment-People-Really/dp/1843106779/" TargetMode="External"/><Relationship Id="rId4" Type="http://schemas.openxmlformats.org/officeDocument/2006/relationships/hyperlink" Target="http://www.davidsongifted.org/Search-Database/entry/A10495" TargetMode="External"/><Relationship Id="rId9" Type="http://schemas.openxmlformats.org/officeDocument/2006/relationships/hyperlink" Target="https://www.amazon.co.uk/Employers-Managing-Professionals-Autism-Spectrum-ebook/dp/B0746TDCF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a:prstGeom prst="rect">
            <a:avLst/>
          </a:prstGeom>
        </p:spPr>
        <p:txBody>
          <a:bodyPr anchor="b">
            <a:normAutofit/>
          </a:bodyPr>
          <a:lstStyle/>
          <a:p>
            <a:r>
              <a:rPr lang="en-US" dirty="0"/>
              <a:t>Gifted</a:t>
            </a:r>
            <a:br>
              <a:rPr lang="en-US" dirty="0"/>
            </a:br>
            <a:endParaRPr lang="en-US" dirty="0"/>
          </a:p>
        </p:txBody>
      </p:sp>
      <p:sp>
        <p:nvSpPr>
          <p:cNvPr id="5" name="Subtitle 4"/>
          <p:cNvSpPr>
            <a:spLocks noGrp="1"/>
          </p:cNvSpPr>
          <p:nvPr>
            <p:ph type="body" sz="half" idx="2"/>
          </p:nvPr>
        </p:nvSpPr>
        <p:spPr>
          <a:xfrm>
            <a:off x="1218882" y="4241800"/>
            <a:ext cx="4062942" cy="1930400"/>
          </a:xfrm>
          <a:prstGeom prst="rect">
            <a:avLst/>
          </a:prstGeom>
        </p:spPr>
        <p:txBody>
          <a:bodyPr>
            <a:normAutofit/>
          </a:bodyPr>
          <a:lstStyle/>
          <a:p>
            <a:r>
              <a:rPr lang="en-US" dirty="0"/>
              <a:t>The neglected segment</a:t>
            </a:r>
          </a:p>
          <a:p>
            <a:r>
              <a:rPr lang="en-US" dirty="0"/>
              <a:t>By</a:t>
            </a:r>
          </a:p>
          <a:p>
            <a:r>
              <a:rPr lang="en-US" dirty="0"/>
              <a:t>Kostas Bonikos</a:t>
            </a:r>
          </a:p>
          <a:p>
            <a:r>
              <a:rPr lang="en-US" dirty="0">
                <a:hlinkClick r:id="rId2"/>
              </a:rPr>
              <a:t>www.linkedin.com/in/kostas-bonikos</a:t>
            </a:r>
            <a:endParaRPr lang="en-US" dirty="0"/>
          </a:p>
          <a:p>
            <a:endParaRPr lang="en-US" dirty="0"/>
          </a:p>
        </p:txBody>
      </p:sp>
      <p:pic>
        <p:nvPicPr>
          <p:cNvPr id="3" name="Picture 2">
            <a:extLst>
              <a:ext uri="{FF2B5EF4-FFF2-40B4-BE49-F238E27FC236}">
                <a16:creationId xmlns:a16="http://schemas.microsoft.com/office/drawing/2014/main" id="{40B56DB2-9524-4E70-8D22-3561942BB148}"/>
              </a:ext>
            </a:extLst>
          </p:cNvPr>
          <p:cNvPicPr>
            <a:picLocks noChangeAspect="1"/>
          </p:cNvPicPr>
          <p:nvPr/>
        </p:nvPicPr>
        <p:blipFill>
          <a:blip r:embed="rId3"/>
          <a:stretch>
            <a:fillRect/>
          </a:stretch>
        </p:blipFill>
        <p:spPr>
          <a:xfrm>
            <a:off x="5484971" y="849019"/>
            <a:ext cx="6094413" cy="5058361"/>
          </a:xfrm>
          <a:prstGeom prst="rect">
            <a:avLst/>
          </a:prstGeom>
          <a:noFill/>
          <a:ln w="12700">
            <a:solidFill>
              <a:schemeClr val="bg1">
                <a:lumMod val="75000"/>
                <a:lumOff val="25000"/>
              </a:schemeClr>
            </a:solidFill>
            <a:miter lim="800000"/>
          </a:ln>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8. The Unbalanced Mind; Neurosis or Progress? - unstable (aero) dynamics</a:t>
            </a:r>
          </a:p>
        </p:txBody>
      </p:sp>
      <p:sp>
        <p:nvSpPr>
          <p:cNvPr id="14" name="Content Placeholder 13"/>
          <p:cNvSpPr>
            <a:spLocks noGrp="1"/>
          </p:cNvSpPr>
          <p:nvPr>
            <p:ph idx="1"/>
          </p:nvPr>
        </p:nvSpPr>
        <p:spPr/>
        <p:txBody>
          <a:bodyPr>
            <a:normAutofit fontScale="70000" lnSpcReduction="20000"/>
          </a:bodyPr>
          <a:lstStyle/>
          <a:p>
            <a:r>
              <a:rPr lang="en-US" dirty="0"/>
              <a:t>Perfectly balanced people are indifferent</a:t>
            </a:r>
          </a:p>
          <a:p>
            <a:r>
              <a:rPr lang="en-US" dirty="0"/>
              <a:t>Sometimes a healthy dose of neurosis is essential for excellence</a:t>
            </a:r>
          </a:p>
          <a:p>
            <a:r>
              <a:rPr lang="en-US" dirty="0"/>
              <a:t>Awareness is the key to maintaining mental health</a:t>
            </a:r>
          </a:p>
          <a:p>
            <a:r>
              <a:rPr lang="en-US" dirty="0"/>
              <a:t>Nobody has prepared you for this, you have to do it yourself</a:t>
            </a:r>
          </a:p>
          <a:p>
            <a:r>
              <a:rPr lang="en-US" dirty="0"/>
              <a:t>A gifted mind is unbalanced and controlled</a:t>
            </a:r>
          </a:p>
          <a:p>
            <a:r>
              <a:rPr lang="en-US" dirty="0"/>
              <a:t>Fighter jets are aerodynamically unbalanced and fly by constant computer control – this gives them the requisite agility</a:t>
            </a:r>
          </a:p>
          <a:p>
            <a:r>
              <a:rPr lang="en-US" dirty="0"/>
              <a:t>Control requires discipline and actual advanced abilities and skills which have to be inherited and learned respectively</a:t>
            </a:r>
          </a:p>
          <a:p>
            <a:r>
              <a:rPr lang="en-US" dirty="0"/>
              <a:t>This is not a necessity for most ‘normal’ people</a:t>
            </a:r>
          </a:p>
          <a:p>
            <a:r>
              <a:rPr lang="en-US" dirty="0"/>
              <a:t>There is a fine line between genius and madness and the relationship is one-way unfortunately</a:t>
            </a:r>
          </a:p>
          <a:p>
            <a:endParaRPr lang="en-US" dirty="0"/>
          </a:p>
        </p:txBody>
      </p:sp>
    </p:spTree>
    <p:extLst>
      <p:ext uri="{BB962C8B-B14F-4D97-AF65-F5344CB8AC3E}">
        <p14:creationId xmlns:p14="http://schemas.microsoft.com/office/powerpoint/2010/main" val="286177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9. Asynchronous emotional development</a:t>
            </a:r>
          </a:p>
        </p:txBody>
      </p:sp>
      <p:sp>
        <p:nvSpPr>
          <p:cNvPr id="14" name="Content Placeholder 13"/>
          <p:cNvSpPr>
            <a:spLocks noGrp="1"/>
          </p:cNvSpPr>
          <p:nvPr>
            <p:ph idx="1"/>
          </p:nvPr>
        </p:nvSpPr>
        <p:spPr/>
        <p:txBody>
          <a:bodyPr>
            <a:normAutofit fontScale="85000" lnSpcReduction="20000"/>
          </a:bodyPr>
          <a:lstStyle/>
          <a:p>
            <a:r>
              <a:rPr lang="en-US" dirty="0"/>
              <a:t>Gifted people are often just big kids</a:t>
            </a:r>
          </a:p>
          <a:p>
            <a:r>
              <a:rPr lang="en-US" dirty="0"/>
              <a:t>Or small adults and then big kids</a:t>
            </a:r>
          </a:p>
          <a:p>
            <a:r>
              <a:rPr lang="en-US" dirty="0"/>
              <a:t>Or something else</a:t>
            </a:r>
          </a:p>
          <a:p>
            <a:r>
              <a:rPr lang="en-US" dirty="0"/>
              <a:t>They do not pack the same gear, they do not grow at the same rate. They need special care growing up</a:t>
            </a:r>
          </a:p>
          <a:p>
            <a:r>
              <a:rPr lang="en-US" dirty="0"/>
              <a:t>Reality does not solidify as early or completely as normal</a:t>
            </a:r>
          </a:p>
          <a:p>
            <a:r>
              <a:rPr lang="en-US" dirty="0"/>
              <a:t>With discipline, this is a good thing as one needs a child's mind to be creative</a:t>
            </a:r>
          </a:p>
          <a:p>
            <a:r>
              <a:rPr lang="en-US" dirty="0"/>
              <a:t>If they were not childish they would not watch and write sci-fi and they would not invent anything</a:t>
            </a:r>
          </a:p>
          <a:p>
            <a:r>
              <a:rPr lang="en-US" dirty="0"/>
              <a:t>Beware of this, it cuts both ways</a:t>
            </a:r>
          </a:p>
        </p:txBody>
      </p:sp>
      <p:pic>
        <p:nvPicPr>
          <p:cNvPr id="2" name="Picture 1">
            <a:extLst>
              <a:ext uri="{FF2B5EF4-FFF2-40B4-BE49-F238E27FC236}">
                <a16:creationId xmlns:a16="http://schemas.microsoft.com/office/drawing/2014/main" id="{8538083B-9301-459B-8863-8E661BE23C1B}"/>
              </a:ext>
            </a:extLst>
          </p:cNvPr>
          <p:cNvPicPr>
            <a:picLocks noChangeAspect="1"/>
          </p:cNvPicPr>
          <p:nvPr/>
        </p:nvPicPr>
        <p:blipFill rotWithShape="1">
          <a:blip r:embed="rId2"/>
          <a:srcRect l="7483" r="5904"/>
          <a:stretch/>
        </p:blipFill>
        <p:spPr>
          <a:xfrm>
            <a:off x="9406780" y="886618"/>
            <a:ext cx="2376000" cy="2057400"/>
          </a:xfrm>
          <a:prstGeom prst="rect">
            <a:avLst/>
          </a:prstGeom>
        </p:spPr>
      </p:pic>
    </p:spTree>
    <p:extLst>
      <p:ext uri="{BB962C8B-B14F-4D97-AF65-F5344CB8AC3E}">
        <p14:creationId xmlns:p14="http://schemas.microsoft.com/office/powerpoint/2010/main" val="37169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10. Coexisting problems: ADD/ADHD, autism, mood disorders. Finding a good specialist</a:t>
            </a:r>
          </a:p>
        </p:txBody>
      </p:sp>
      <p:sp>
        <p:nvSpPr>
          <p:cNvPr id="14" name="Content Placeholder 13"/>
          <p:cNvSpPr>
            <a:spLocks noGrp="1"/>
          </p:cNvSpPr>
          <p:nvPr>
            <p:ph idx="1"/>
          </p:nvPr>
        </p:nvSpPr>
        <p:spPr/>
        <p:txBody>
          <a:bodyPr>
            <a:normAutofit fontScale="77500" lnSpcReduction="20000"/>
          </a:bodyPr>
          <a:lstStyle/>
          <a:p>
            <a:r>
              <a:rPr lang="en-US" dirty="0"/>
              <a:t>I have what used to be a severe learning difficulty 500 years ago – astigmatism</a:t>
            </a:r>
          </a:p>
          <a:p>
            <a:r>
              <a:rPr lang="en-US" dirty="0"/>
              <a:t>Just because someone is smart, it does not mean they are perfect. As people, they may have other difficulties, being smart does not mean they are automatically overcome</a:t>
            </a:r>
          </a:p>
          <a:p>
            <a:r>
              <a:rPr lang="en-US" dirty="0"/>
              <a:t>Overexcitability can border on ADD or ADHD</a:t>
            </a:r>
          </a:p>
          <a:p>
            <a:r>
              <a:rPr lang="en-US" dirty="0"/>
              <a:t>Not all autistics are savants but many savants are on the spectrum. This is not a disability any more but some people still make fun of others with glasses</a:t>
            </a:r>
          </a:p>
          <a:p>
            <a:r>
              <a:rPr lang="en-US" dirty="0"/>
              <a:t>If you are gifted and haven’t experienced some form of mood disorder, please come and see me, I want to know how you did it</a:t>
            </a:r>
          </a:p>
          <a:p>
            <a:r>
              <a:rPr lang="en-US" dirty="0"/>
              <a:t>Find a good specialist who understands giftedness – most “doctors” have a laminated card with what to prescribe</a:t>
            </a:r>
          </a:p>
          <a:p>
            <a:r>
              <a:rPr lang="en-US" dirty="0"/>
              <a:t>Thankfully, medical school is difficult so there’s lots of gifted doctors, find the ones who care</a:t>
            </a:r>
          </a:p>
        </p:txBody>
      </p:sp>
    </p:spTree>
    <p:extLst>
      <p:ext uri="{BB962C8B-B14F-4D97-AF65-F5344CB8AC3E}">
        <p14:creationId xmlns:p14="http://schemas.microsoft.com/office/powerpoint/2010/main" val="53429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11. Isolation - guess which group is over-represented in prisons, the “loser” genius</a:t>
            </a:r>
          </a:p>
        </p:txBody>
      </p:sp>
      <p:sp>
        <p:nvSpPr>
          <p:cNvPr id="14" name="Content Placeholder 13"/>
          <p:cNvSpPr>
            <a:spLocks noGrp="1"/>
          </p:cNvSpPr>
          <p:nvPr>
            <p:ph idx="1"/>
          </p:nvPr>
        </p:nvSpPr>
        <p:spPr/>
        <p:txBody>
          <a:bodyPr>
            <a:normAutofit fontScale="85000" lnSpcReduction="20000"/>
          </a:bodyPr>
          <a:lstStyle/>
          <a:p>
            <a:r>
              <a:rPr lang="en-GB" dirty="0"/>
              <a:t>Clearly, there are no support networks for gifted people</a:t>
            </a:r>
          </a:p>
          <a:p>
            <a:r>
              <a:rPr lang="en-GB" dirty="0"/>
              <a:t>Except MENSA and some others but let’s not get into that</a:t>
            </a:r>
          </a:p>
          <a:p>
            <a:r>
              <a:rPr lang="en-GB" dirty="0"/>
              <a:t>Isolation is a real problem, if you have a diagnosed disability, it is fine to seek support groups but if you are gifted, how do you go about seeking contacts without it going horribly wrong?</a:t>
            </a:r>
          </a:p>
          <a:p>
            <a:r>
              <a:rPr lang="en-GB" dirty="0"/>
              <a:t>My lesson is that there is no stereotype genius, look for it everywhere, develop a gifted-</a:t>
            </a:r>
            <a:r>
              <a:rPr lang="en-GB" dirty="0" err="1"/>
              <a:t>dar</a:t>
            </a:r>
            <a:r>
              <a:rPr lang="en-GB" dirty="0"/>
              <a:t> but be aware that gifted people live vastly diverse, weird and wonderful lives and may not have time for you</a:t>
            </a:r>
          </a:p>
          <a:p>
            <a:r>
              <a:rPr lang="en-GB" dirty="0"/>
              <a:t>You can also hang out with dead people by reading symbols that cause you to commune with them and hallucinate wildly (books)</a:t>
            </a:r>
          </a:p>
          <a:p>
            <a:r>
              <a:rPr lang="en-GB" dirty="0"/>
              <a:t>Also, any society of people who pursue difficult things for fun should contain some gifted ones</a:t>
            </a:r>
          </a:p>
          <a:p>
            <a:endParaRPr lang="en-US" dirty="0"/>
          </a:p>
        </p:txBody>
      </p:sp>
    </p:spTree>
    <p:extLst>
      <p:ext uri="{BB962C8B-B14F-4D97-AF65-F5344CB8AC3E}">
        <p14:creationId xmlns:p14="http://schemas.microsoft.com/office/powerpoint/2010/main" val="106197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11. You have to be on the lookout for them</a:t>
            </a:r>
          </a:p>
        </p:txBody>
      </p:sp>
      <p:pic>
        <p:nvPicPr>
          <p:cNvPr id="2" name="Picture 1">
            <a:extLst>
              <a:ext uri="{FF2B5EF4-FFF2-40B4-BE49-F238E27FC236}">
                <a16:creationId xmlns:a16="http://schemas.microsoft.com/office/drawing/2014/main" id="{34508DE6-2DB6-4FF8-A395-17B174EADBB8}"/>
              </a:ext>
            </a:extLst>
          </p:cNvPr>
          <p:cNvPicPr>
            <a:picLocks noChangeAspect="1"/>
          </p:cNvPicPr>
          <p:nvPr/>
        </p:nvPicPr>
        <p:blipFill>
          <a:blip r:embed="rId2"/>
          <a:stretch>
            <a:fillRect/>
          </a:stretch>
        </p:blipFill>
        <p:spPr>
          <a:xfrm>
            <a:off x="1331912" y="1947862"/>
            <a:ext cx="9525000" cy="2962275"/>
          </a:xfrm>
          <a:prstGeom prst="rect">
            <a:avLst/>
          </a:prstGeom>
        </p:spPr>
      </p:pic>
    </p:spTree>
    <p:extLst>
      <p:ext uri="{BB962C8B-B14F-4D97-AF65-F5344CB8AC3E}">
        <p14:creationId xmlns:p14="http://schemas.microsoft.com/office/powerpoint/2010/main" val="211078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GB" dirty="0"/>
              <a:t>12. School - boring, boring, boring, the floor is on fire (I have no study skills) - the tragedy of the glimpse of genius with lack of discipline</a:t>
            </a:r>
          </a:p>
        </p:txBody>
      </p:sp>
      <p:sp>
        <p:nvSpPr>
          <p:cNvPr id="14" name="Content Placeholder 13"/>
          <p:cNvSpPr>
            <a:spLocks noGrp="1"/>
          </p:cNvSpPr>
          <p:nvPr>
            <p:ph idx="1"/>
          </p:nvPr>
        </p:nvSpPr>
        <p:spPr/>
        <p:txBody>
          <a:bodyPr>
            <a:normAutofit fontScale="77500" lnSpcReduction="20000"/>
          </a:bodyPr>
          <a:lstStyle/>
          <a:p>
            <a:r>
              <a:rPr lang="en-US" dirty="0"/>
              <a:t>Tall people are terrible at basketball by default</a:t>
            </a:r>
          </a:p>
          <a:p>
            <a:r>
              <a:rPr lang="en-US" dirty="0"/>
              <a:t>People who play basketball get good at it</a:t>
            </a:r>
          </a:p>
          <a:p>
            <a:r>
              <a:rPr lang="en-US" dirty="0"/>
              <a:t>This is especially important if you have children</a:t>
            </a:r>
          </a:p>
          <a:p>
            <a:r>
              <a:rPr lang="en-US" dirty="0"/>
              <a:t>If their learning environment is not challenging, they will not develop the necessary study skills and many other skills</a:t>
            </a:r>
          </a:p>
          <a:p>
            <a:r>
              <a:rPr lang="en-US" dirty="0"/>
              <a:t>School is for skills not knowledge. You can learn a high school curriculum in a week but you cannot learn to manage learning and the world overnight</a:t>
            </a:r>
          </a:p>
          <a:p>
            <a:r>
              <a:rPr lang="en-US" dirty="0"/>
              <a:t>Or learn about time management and hard work</a:t>
            </a:r>
          </a:p>
          <a:p>
            <a:r>
              <a:rPr lang="en-US" dirty="0"/>
              <a:t>The No.1 cause of losers is lack of discipline</a:t>
            </a:r>
          </a:p>
          <a:p>
            <a:r>
              <a:rPr lang="en-US" dirty="0"/>
              <a:t>The Dunning-Kruger effect is a blessing for most but having access to your inner genius and watching it go to waste while others, more disciplined are surpassing you is a frequent and avoidable tragedy</a:t>
            </a:r>
          </a:p>
        </p:txBody>
      </p:sp>
      <p:pic>
        <p:nvPicPr>
          <p:cNvPr id="3" name="Picture 2" descr="A close up of a logo&#10;&#10;Description automatically generated">
            <a:extLst>
              <a:ext uri="{FF2B5EF4-FFF2-40B4-BE49-F238E27FC236}">
                <a16:creationId xmlns:a16="http://schemas.microsoft.com/office/drawing/2014/main" id="{7E2335D0-8B05-494C-A2AC-AC2AE22C0A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4" b="8144"/>
          <a:stretch/>
        </p:blipFill>
        <p:spPr>
          <a:xfrm>
            <a:off x="7822604" y="1224000"/>
            <a:ext cx="3756780" cy="1656000"/>
          </a:xfrm>
          <a:prstGeom prst="rect">
            <a:avLst/>
          </a:prstGeom>
        </p:spPr>
      </p:pic>
    </p:spTree>
    <p:extLst>
      <p:ext uri="{BB962C8B-B14F-4D97-AF65-F5344CB8AC3E}">
        <p14:creationId xmlns:p14="http://schemas.microsoft.com/office/powerpoint/2010/main" val="303818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18883" y="274637"/>
            <a:ext cx="10360501" cy="1223963"/>
          </a:xfrm>
          <a:prstGeom prst="rect">
            <a:avLst/>
          </a:prstGeom>
        </p:spPr>
        <p:txBody>
          <a:bodyPr anchor="b">
            <a:normAutofit/>
          </a:bodyPr>
          <a:lstStyle/>
          <a:p>
            <a:r>
              <a:rPr lang="en-GB" dirty="0"/>
              <a:t>13. Work - it is not funny if the joke is on you</a:t>
            </a:r>
          </a:p>
        </p:txBody>
      </p:sp>
      <p:sp>
        <p:nvSpPr>
          <p:cNvPr id="14" name="Content Placeholder 13"/>
          <p:cNvSpPr>
            <a:spLocks noGrp="1"/>
          </p:cNvSpPr>
          <p:nvPr>
            <p:ph sz="half" idx="1"/>
          </p:nvPr>
        </p:nvSpPr>
        <p:spPr>
          <a:xfrm>
            <a:off x="1028354" y="3953732"/>
            <a:ext cx="10132113" cy="2259232"/>
          </a:xfrm>
          <a:prstGeom prst="rect">
            <a:avLst/>
          </a:prstGeom>
        </p:spPr>
        <p:txBody>
          <a:bodyPr>
            <a:normAutofit lnSpcReduction="10000"/>
          </a:bodyPr>
          <a:lstStyle/>
          <a:p>
            <a:endParaRPr lang="en-GB" dirty="0"/>
          </a:p>
          <a:p>
            <a:r>
              <a:rPr lang="en-GB" dirty="0"/>
              <a:t>The good news is you can change jobs and interviews work both ways</a:t>
            </a:r>
          </a:p>
          <a:p>
            <a:r>
              <a:rPr lang="en-GB" dirty="0"/>
              <a:t>Learn to recognise narcissists and psychopaths, treat the rest kindly</a:t>
            </a:r>
          </a:p>
          <a:p>
            <a:endParaRPr lang="en-US" dirty="0"/>
          </a:p>
        </p:txBody>
      </p:sp>
      <p:pic>
        <p:nvPicPr>
          <p:cNvPr id="2" name="Picture 1">
            <a:extLst>
              <a:ext uri="{FF2B5EF4-FFF2-40B4-BE49-F238E27FC236}">
                <a16:creationId xmlns:a16="http://schemas.microsoft.com/office/drawing/2014/main" id="{A19AE319-7F9F-4E76-A855-E5ABF379D821}"/>
              </a:ext>
            </a:extLst>
          </p:cNvPr>
          <p:cNvPicPr>
            <a:picLocks noChangeAspect="1"/>
          </p:cNvPicPr>
          <p:nvPr/>
        </p:nvPicPr>
        <p:blipFill>
          <a:blip r:embed="rId2"/>
          <a:stretch>
            <a:fillRect/>
          </a:stretch>
        </p:blipFill>
        <p:spPr>
          <a:xfrm>
            <a:off x="2564360" y="1653736"/>
            <a:ext cx="7060103" cy="2259232"/>
          </a:xfrm>
          <a:prstGeom prst="rect">
            <a:avLst/>
          </a:prstGeom>
          <a:noFill/>
        </p:spPr>
      </p:pic>
    </p:spTree>
    <p:extLst>
      <p:ext uri="{BB962C8B-B14F-4D97-AF65-F5344CB8AC3E}">
        <p14:creationId xmlns:p14="http://schemas.microsoft.com/office/powerpoint/2010/main" val="153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274637"/>
            <a:ext cx="10360501" cy="1223963"/>
          </a:xfrm>
          <a:prstGeom prst="rect">
            <a:avLst/>
          </a:prstGeom>
        </p:spPr>
        <p:txBody>
          <a:bodyPr anchor="b">
            <a:normAutofit/>
          </a:bodyPr>
          <a:lstStyle/>
          <a:p>
            <a:r>
              <a:rPr lang="en-GB" dirty="0"/>
              <a:t>13. Work - it is not funny if the joke is on you</a:t>
            </a:r>
          </a:p>
        </p:txBody>
      </p:sp>
      <p:sp>
        <p:nvSpPr>
          <p:cNvPr id="14" name="Content Placeholder 13"/>
          <p:cNvSpPr>
            <a:spLocks noGrp="1"/>
          </p:cNvSpPr>
          <p:nvPr>
            <p:ph sz="half" idx="1"/>
          </p:nvPr>
        </p:nvSpPr>
        <p:spPr>
          <a:xfrm>
            <a:off x="1028354" y="1844824"/>
            <a:ext cx="10132113" cy="4368140"/>
          </a:xfrm>
          <a:prstGeom prst="rect">
            <a:avLst/>
          </a:prstGeom>
        </p:spPr>
        <p:txBody>
          <a:bodyPr>
            <a:normAutofit/>
          </a:bodyPr>
          <a:lstStyle/>
          <a:p>
            <a:r>
              <a:rPr lang="en-GB" dirty="0"/>
              <a:t>Be aware of the Dreyfus model of skill acquisition. It will help you fill the gaps</a:t>
            </a:r>
          </a:p>
          <a:p>
            <a:r>
              <a:rPr lang="en-GB" dirty="0"/>
              <a:t>Manage your own career</a:t>
            </a:r>
          </a:p>
          <a:p>
            <a:r>
              <a:rPr lang="en-GB" dirty="0"/>
              <a:t>Seek emotional intelligence skills and practice them</a:t>
            </a:r>
          </a:p>
          <a:p>
            <a:r>
              <a:rPr lang="en-GB" dirty="0"/>
              <a:t>If you haven’t walked out yet, you probably know that being gifted is just a tool, the work does not do itself</a:t>
            </a:r>
          </a:p>
          <a:p>
            <a:r>
              <a:rPr lang="en-GB" dirty="0"/>
              <a:t>Learn patience and mindfulness. They are both skills that you have to keep practicing to maintain, not like riding a bike</a:t>
            </a:r>
          </a:p>
          <a:p>
            <a:endParaRPr lang="en-US" dirty="0"/>
          </a:p>
        </p:txBody>
      </p:sp>
    </p:spTree>
    <p:extLst>
      <p:ext uri="{BB962C8B-B14F-4D97-AF65-F5344CB8AC3E}">
        <p14:creationId xmlns:p14="http://schemas.microsoft.com/office/powerpoint/2010/main" val="36334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14. Dating: when love dolls look like a viable option</a:t>
            </a:r>
          </a:p>
        </p:txBody>
      </p:sp>
      <p:sp>
        <p:nvSpPr>
          <p:cNvPr id="14" name="Content Placeholder 13"/>
          <p:cNvSpPr>
            <a:spLocks noGrp="1"/>
          </p:cNvSpPr>
          <p:nvPr>
            <p:ph idx="1"/>
          </p:nvPr>
        </p:nvSpPr>
        <p:spPr/>
        <p:txBody>
          <a:bodyPr>
            <a:normAutofit fontScale="92500" lnSpcReduction="20000"/>
          </a:bodyPr>
          <a:lstStyle/>
          <a:p>
            <a:r>
              <a:rPr lang="en-US" dirty="0"/>
              <a:t>My prediction is that when they are perfected people will use them to do the housework more than anything else (like real husbands)</a:t>
            </a:r>
          </a:p>
          <a:p>
            <a:r>
              <a:rPr lang="en-US" dirty="0"/>
              <a:t>Finding the right person for you is going to be hard. Do not settle!</a:t>
            </a:r>
          </a:p>
          <a:p>
            <a:r>
              <a:rPr lang="en-US" dirty="0"/>
              <a:t>If they watch trash TV and read tabloids they will only do for a while do not lead people on, this is a time-bound game</a:t>
            </a:r>
          </a:p>
          <a:p>
            <a:r>
              <a:rPr lang="en-US" dirty="0"/>
              <a:t>Most importantly, take the time to gain skills in dating. People who spent less time in the library are ahead of you </a:t>
            </a:r>
          </a:p>
          <a:p>
            <a:r>
              <a:rPr lang="en-US" dirty="0"/>
              <a:t>Just being smart is like just being handsome / pretty – character is the most important thing to look for – but sort of equal intellect too</a:t>
            </a:r>
          </a:p>
          <a:p>
            <a:r>
              <a:rPr lang="en-US" dirty="0"/>
              <a:t>This is going to come in handy when you have to talk to them or when you decide to pursue another PhD when you are 65</a:t>
            </a:r>
          </a:p>
          <a:p>
            <a:endParaRPr lang="en-US" dirty="0"/>
          </a:p>
          <a:p>
            <a:endParaRPr lang="en-US" dirty="0"/>
          </a:p>
        </p:txBody>
      </p:sp>
    </p:spTree>
    <p:extLst>
      <p:ext uri="{BB962C8B-B14F-4D97-AF65-F5344CB8AC3E}">
        <p14:creationId xmlns:p14="http://schemas.microsoft.com/office/powerpoint/2010/main" val="1048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15. Gifted children - heredity, bot-teachers, bullying, stimulation resources</a:t>
            </a:r>
          </a:p>
        </p:txBody>
      </p:sp>
      <p:sp>
        <p:nvSpPr>
          <p:cNvPr id="14" name="Content Placeholder 13"/>
          <p:cNvSpPr>
            <a:spLocks noGrp="1"/>
          </p:cNvSpPr>
          <p:nvPr>
            <p:ph idx="1"/>
          </p:nvPr>
        </p:nvSpPr>
        <p:spPr/>
        <p:txBody>
          <a:bodyPr>
            <a:normAutofit fontScale="92500" lnSpcReduction="20000"/>
          </a:bodyPr>
          <a:lstStyle/>
          <a:p>
            <a:r>
              <a:rPr lang="en-US" dirty="0"/>
              <a:t>Children of the gifted are often gifted, it is hereditary</a:t>
            </a:r>
          </a:p>
          <a:p>
            <a:r>
              <a:rPr lang="en-US" dirty="0"/>
              <a:t>Gifted children achieve almost everything effortlessly, as a result, other children lose motivation, teachers get offended or jealous</a:t>
            </a:r>
          </a:p>
          <a:p>
            <a:r>
              <a:rPr lang="en-US" dirty="0"/>
              <a:t>It is very hard dealing with people smarter than you, especially at your subject</a:t>
            </a:r>
          </a:p>
          <a:p>
            <a:r>
              <a:rPr lang="en-US" dirty="0"/>
              <a:t>Gifted children are in grave danger of becoming arrogant</a:t>
            </a:r>
          </a:p>
          <a:p>
            <a:r>
              <a:rPr lang="en-US" dirty="0"/>
              <a:t>They present prime targets for bullies</a:t>
            </a:r>
          </a:p>
          <a:p>
            <a:r>
              <a:rPr lang="en-US" dirty="0"/>
              <a:t>There are special resources to help guide their development</a:t>
            </a:r>
          </a:p>
          <a:p>
            <a:r>
              <a:rPr lang="en-US" dirty="0"/>
              <a:t>Like with anything else, don’t take anything for granted, there are resources if you look for them and you need discipline to use them and gain skills</a:t>
            </a:r>
          </a:p>
          <a:p>
            <a:endParaRPr lang="en-US" dirty="0"/>
          </a:p>
        </p:txBody>
      </p:sp>
    </p:spTree>
    <p:extLst>
      <p:ext uri="{BB962C8B-B14F-4D97-AF65-F5344CB8AC3E}">
        <p14:creationId xmlns:p14="http://schemas.microsoft.com/office/powerpoint/2010/main" val="22118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18883" y="274637"/>
            <a:ext cx="10360501" cy="1223963"/>
          </a:xfrm>
          <a:prstGeom prst="rect">
            <a:avLst/>
          </a:prstGeom>
        </p:spPr>
        <p:txBody>
          <a:bodyPr anchor="b">
            <a:normAutofit/>
          </a:bodyPr>
          <a:lstStyle/>
          <a:p>
            <a:r>
              <a:rPr lang="en-GB" sz="2800" dirty="0"/>
              <a:t>Disclaimer</a:t>
            </a:r>
          </a:p>
        </p:txBody>
      </p:sp>
      <p:sp>
        <p:nvSpPr>
          <p:cNvPr id="14" name="Content Placeholder 13"/>
          <p:cNvSpPr>
            <a:spLocks noGrp="1"/>
          </p:cNvSpPr>
          <p:nvPr>
            <p:ph sz="half" idx="1"/>
          </p:nvPr>
        </p:nvSpPr>
        <p:spPr>
          <a:xfrm>
            <a:off x="1218883" y="1706880"/>
            <a:ext cx="9772073" cy="4465320"/>
          </a:xfrm>
          <a:prstGeom prst="rect">
            <a:avLst/>
          </a:prstGeom>
        </p:spPr>
        <p:txBody>
          <a:bodyPr>
            <a:normAutofit lnSpcReduction="10000"/>
          </a:bodyPr>
          <a:lstStyle/>
          <a:p>
            <a:r>
              <a:rPr lang="en-US" sz="2200" dirty="0"/>
              <a:t>Please note that I am not a specialist in any of the areas where </a:t>
            </a:r>
            <a:r>
              <a:rPr lang="en-US" sz="2200" b="1" dirty="0"/>
              <a:t>opinion</a:t>
            </a:r>
            <a:r>
              <a:rPr lang="en-US" sz="2200" dirty="0"/>
              <a:t> is offered</a:t>
            </a:r>
          </a:p>
          <a:p>
            <a:r>
              <a:rPr lang="en-US" sz="2200" dirty="0"/>
              <a:t>Everything in the following presentation is entirely my opinion and does not reflect the policies or opinions of any current or former employers of mine</a:t>
            </a:r>
          </a:p>
          <a:p>
            <a:r>
              <a:rPr lang="en-US" sz="2200" dirty="0"/>
              <a:t>These opinions reflect my personal experience of the subject and of life and are  bound to be biased. Please do your own checking</a:t>
            </a:r>
          </a:p>
          <a:p>
            <a:r>
              <a:rPr lang="en-US" sz="2200" dirty="0"/>
              <a:t>If terminology has been used that you find insensitive, I assure you that is has been used without any intent to cause anyone to suffer and it only reflects my limited vocabulary. Please accept my unreserved apologies</a:t>
            </a:r>
          </a:p>
          <a:p>
            <a:r>
              <a:rPr lang="en-US" sz="2200" dirty="0"/>
              <a:t>If anything here offends you in principle, such as politically or religiously, I am afraid that is tough. See it as a good opportunity to grow tolerance</a:t>
            </a:r>
          </a:p>
          <a:p>
            <a:r>
              <a:rPr lang="en-US" sz="2200" dirty="0"/>
              <a:t>If you would like any further information, links, anecdotes or completely partial and biased advice, feel free to contact me and I will happily rant further</a:t>
            </a:r>
          </a:p>
          <a:p>
            <a:endParaRPr lang="en-US" sz="2200" dirty="0"/>
          </a:p>
          <a:p>
            <a:endParaRPr lang="en-US" sz="2200" dirty="0"/>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16. What now: Tune in, drop out, find the others - the problem is defined - responsibility</a:t>
            </a:r>
          </a:p>
        </p:txBody>
      </p:sp>
      <p:sp>
        <p:nvSpPr>
          <p:cNvPr id="14" name="Content Placeholder 13"/>
          <p:cNvSpPr>
            <a:spLocks noGrp="1"/>
          </p:cNvSpPr>
          <p:nvPr>
            <p:ph idx="1"/>
          </p:nvPr>
        </p:nvSpPr>
        <p:spPr/>
        <p:txBody>
          <a:bodyPr>
            <a:normAutofit fontScale="85000" lnSpcReduction="10000"/>
          </a:bodyPr>
          <a:lstStyle/>
          <a:p>
            <a:r>
              <a:rPr lang="en-US" dirty="0"/>
              <a:t>The ball is in your court now. You have been alerted to the existence of gifted people. It is your responsibility to make a plan of action and carry it through</a:t>
            </a:r>
          </a:p>
          <a:p>
            <a:r>
              <a:rPr lang="en-US" dirty="0"/>
              <a:t>You cannot expect some organization to hold your hand</a:t>
            </a:r>
          </a:p>
          <a:p>
            <a:r>
              <a:rPr lang="en-US" dirty="0"/>
              <a:t>Accept your differences, the lost time, the missed opportunities and the bad habits and move on</a:t>
            </a:r>
          </a:p>
          <a:p>
            <a:r>
              <a:rPr lang="en-US" dirty="0"/>
              <a:t>You do not have to fit in. The wider society is beginning to see this as unnecessary, other times and places would not be so forgiving</a:t>
            </a:r>
          </a:p>
          <a:p>
            <a:r>
              <a:rPr lang="en-US" dirty="0"/>
              <a:t>Find other people like you. You may see them once or every week, most of them will not become your friends if you are an adult, it’s ok, just spotting them and knowing they exist is enough</a:t>
            </a:r>
          </a:p>
          <a:p>
            <a:r>
              <a:rPr lang="en-US" dirty="0"/>
              <a:t>Make sure your family understand you or that you know their limits</a:t>
            </a:r>
          </a:p>
        </p:txBody>
      </p:sp>
    </p:spTree>
    <p:extLst>
      <p:ext uri="{BB962C8B-B14F-4D97-AF65-F5344CB8AC3E}">
        <p14:creationId xmlns:p14="http://schemas.microsoft.com/office/powerpoint/2010/main" val="28679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17. Tune in: Books, online resources, remarkable historical figures</a:t>
            </a:r>
          </a:p>
        </p:txBody>
      </p:sp>
      <p:sp>
        <p:nvSpPr>
          <p:cNvPr id="14" name="Content Placeholder 13"/>
          <p:cNvSpPr>
            <a:spLocks noGrp="1"/>
          </p:cNvSpPr>
          <p:nvPr>
            <p:ph idx="1"/>
          </p:nvPr>
        </p:nvSpPr>
        <p:spPr/>
        <p:txBody>
          <a:bodyPr>
            <a:normAutofit/>
          </a:bodyPr>
          <a:lstStyle/>
          <a:p>
            <a:r>
              <a:rPr lang="en-GB" dirty="0"/>
              <a:t>You will find links at the end of this presentation</a:t>
            </a:r>
          </a:p>
          <a:p>
            <a:r>
              <a:rPr lang="en-GB" dirty="0"/>
              <a:t>There are books out there that deal with the subject, you do not need to read all of them</a:t>
            </a:r>
          </a:p>
          <a:p>
            <a:r>
              <a:rPr lang="en-GB" dirty="0"/>
              <a:t>Even better, there are books written by gifted people; you will find those more comforting. Beware of the ghost-written entertainment “smart” books. Typically, reading the back cover is enough</a:t>
            </a:r>
          </a:p>
          <a:p>
            <a:r>
              <a:rPr lang="en-GB" dirty="0"/>
              <a:t>Learn about historical personalities that were weird and gifted and you will feel less isolated and crazy (they have the same crazy ideas)</a:t>
            </a:r>
          </a:p>
        </p:txBody>
      </p:sp>
    </p:spTree>
    <p:extLst>
      <p:ext uri="{BB962C8B-B14F-4D97-AF65-F5344CB8AC3E}">
        <p14:creationId xmlns:p14="http://schemas.microsoft.com/office/powerpoint/2010/main" val="342315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18. Drop out: You are not part of this reality, learn to cope, don’t try to fit in too much</a:t>
            </a:r>
          </a:p>
        </p:txBody>
      </p:sp>
      <p:sp>
        <p:nvSpPr>
          <p:cNvPr id="14" name="Content Placeholder 13"/>
          <p:cNvSpPr>
            <a:spLocks noGrp="1"/>
          </p:cNvSpPr>
          <p:nvPr>
            <p:ph idx="1"/>
          </p:nvPr>
        </p:nvSpPr>
        <p:spPr/>
        <p:txBody>
          <a:bodyPr>
            <a:normAutofit fontScale="70000" lnSpcReduction="20000"/>
          </a:bodyPr>
          <a:lstStyle/>
          <a:p>
            <a:r>
              <a:rPr lang="en-GB" dirty="0"/>
              <a:t>I have mentioned this before but it is important that I repeat myself for emphasis</a:t>
            </a:r>
          </a:p>
          <a:p>
            <a:r>
              <a:rPr lang="en-GB" dirty="0"/>
              <a:t>Nobody likes a nobody</a:t>
            </a:r>
          </a:p>
          <a:p>
            <a:r>
              <a:rPr lang="en-GB" dirty="0"/>
              <a:t>People can tell you are different but they will not tolerate you if you are not genuine and kind</a:t>
            </a:r>
          </a:p>
          <a:p>
            <a:r>
              <a:rPr lang="en-GB" dirty="0"/>
              <a:t>You cannot be genuine unless you find yourself. Travel!  (outside of your own head)</a:t>
            </a:r>
          </a:p>
          <a:p>
            <a:r>
              <a:rPr lang="en-GB" dirty="0"/>
              <a:t>Actively learn about people and the world and then experience it first-hand. Have stories for your grandchildren</a:t>
            </a:r>
          </a:p>
          <a:p>
            <a:r>
              <a:rPr lang="en-GB" dirty="0"/>
              <a:t>When you test something, you give it a stimulus and read the response. Travel will give you inputs for :</a:t>
            </a:r>
          </a:p>
          <a:p>
            <a:pPr lvl="1"/>
            <a:r>
              <a:rPr lang="en-GB" dirty="0"/>
              <a:t>Unit Testing – bits of yourself (beliefs, opinions), did you chose those?</a:t>
            </a:r>
          </a:p>
          <a:p>
            <a:pPr lvl="1"/>
            <a:r>
              <a:rPr lang="en-GB" dirty="0"/>
              <a:t>Integration Testing – your personality – did you configure this? Or, was it formed by reactions?</a:t>
            </a:r>
          </a:p>
          <a:p>
            <a:pPr lvl="1"/>
            <a:r>
              <a:rPr lang="en-GB" dirty="0"/>
              <a:t>System Testing – your body, mind, family and friends – are you coherent? </a:t>
            </a:r>
          </a:p>
          <a:p>
            <a:pPr lvl="1"/>
            <a:r>
              <a:rPr lang="en-GB" dirty="0"/>
              <a:t>Acceptance Testing – Are the users going to be happy? Can you function in society for the results you want?</a:t>
            </a:r>
          </a:p>
          <a:p>
            <a:endParaRPr lang="en-GB" dirty="0"/>
          </a:p>
          <a:p>
            <a:endParaRPr lang="en-US" dirty="0"/>
          </a:p>
        </p:txBody>
      </p:sp>
    </p:spTree>
    <p:extLst>
      <p:ext uri="{BB962C8B-B14F-4D97-AF65-F5344CB8AC3E}">
        <p14:creationId xmlns:p14="http://schemas.microsoft.com/office/powerpoint/2010/main" val="358823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19. Find the others: friends, love, my first flash-mob</a:t>
            </a:r>
          </a:p>
        </p:txBody>
      </p:sp>
      <p:sp>
        <p:nvSpPr>
          <p:cNvPr id="14" name="Content Placeholder 13"/>
          <p:cNvSpPr>
            <a:spLocks noGrp="1"/>
          </p:cNvSpPr>
          <p:nvPr>
            <p:ph idx="1"/>
          </p:nvPr>
        </p:nvSpPr>
        <p:spPr/>
        <p:txBody>
          <a:bodyPr>
            <a:normAutofit fontScale="85000" lnSpcReduction="20000"/>
          </a:bodyPr>
          <a:lstStyle/>
          <a:p>
            <a:r>
              <a:rPr lang="en-US" dirty="0"/>
              <a:t>My first flash-mob, possibly the first one in Greece</a:t>
            </a:r>
          </a:p>
          <a:p>
            <a:r>
              <a:rPr lang="en-US" dirty="0"/>
              <a:t>You always used to find like-minded but diverse people on a BBS – what is your BBS now without the posers?</a:t>
            </a:r>
          </a:p>
          <a:p>
            <a:r>
              <a:rPr lang="en-US" dirty="0"/>
              <a:t>By all means love. Spouses, children, friends, pets, books etc. There’s hundreds of books on motivation but it is simpler than that.</a:t>
            </a:r>
          </a:p>
          <a:p>
            <a:r>
              <a:rPr lang="en-US" dirty="0"/>
              <a:t>Be aware that not everyone has the same depth of experience. Some see the moon, some just the finger that points to it.</a:t>
            </a:r>
          </a:p>
          <a:p>
            <a:r>
              <a:rPr lang="en-US" dirty="0"/>
              <a:t>In both cases, there is no need to explain.</a:t>
            </a:r>
          </a:p>
          <a:p>
            <a:r>
              <a:rPr lang="en-US" dirty="0"/>
              <a:t>Do not wish for a world that everyone is like you, there you would be normal and some others would again be gifted.</a:t>
            </a:r>
          </a:p>
          <a:p>
            <a:r>
              <a:rPr lang="en-US" dirty="0"/>
              <a:t>Avoid must-</a:t>
            </a:r>
            <a:r>
              <a:rPr lang="en-US" dirty="0" err="1"/>
              <a:t>turbation</a:t>
            </a:r>
            <a:r>
              <a:rPr lang="en-US" dirty="0"/>
              <a:t>. Just because you know better…</a:t>
            </a:r>
          </a:p>
        </p:txBody>
      </p:sp>
    </p:spTree>
    <p:extLst>
      <p:ext uri="{BB962C8B-B14F-4D97-AF65-F5344CB8AC3E}">
        <p14:creationId xmlns:p14="http://schemas.microsoft.com/office/powerpoint/2010/main" val="2678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20. Positive disintegration and </a:t>
            </a:r>
            <a:r>
              <a:rPr lang="en-GB" dirty="0" err="1"/>
              <a:t>Dabrowski’s</a:t>
            </a:r>
            <a:r>
              <a:rPr lang="en-GB" dirty="0"/>
              <a:t> levels of personality (image stolen from the internet)</a:t>
            </a:r>
          </a:p>
        </p:txBody>
      </p:sp>
      <p:pic>
        <p:nvPicPr>
          <p:cNvPr id="3" name="Picture 2">
            <a:extLst>
              <a:ext uri="{FF2B5EF4-FFF2-40B4-BE49-F238E27FC236}">
                <a16:creationId xmlns:a16="http://schemas.microsoft.com/office/drawing/2014/main" id="{8A1D6E1B-9B53-4F43-9A26-88538B2D4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052" y="1700808"/>
            <a:ext cx="6912768" cy="4623189"/>
          </a:xfrm>
          <a:prstGeom prst="rect">
            <a:avLst/>
          </a:prstGeom>
        </p:spPr>
      </p:pic>
    </p:spTree>
    <p:extLst>
      <p:ext uri="{BB962C8B-B14F-4D97-AF65-F5344CB8AC3E}">
        <p14:creationId xmlns:p14="http://schemas.microsoft.com/office/powerpoint/2010/main" val="1736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20. Positive disintegration and </a:t>
            </a:r>
            <a:r>
              <a:rPr lang="en-GB" dirty="0" err="1"/>
              <a:t>Dabrowski’s</a:t>
            </a:r>
            <a:r>
              <a:rPr lang="en-GB" dirty="0"/>
              <a:t> levels of personality</a:t>
            </a:r>
          </a:p>
        </p:txBody>
      </p:sp>
      <p:sp>
        <p:nvSpPr>
          <p:cNvPr id="14" name="Content Placeholder 13"/>
          <p:cNvSpPr>
            <a:spLocks noGrp="1"/>
          </p:cNvSpPr>
          <p:nvPr>
            <p:ph idx="1"/>
          </p:nvPr>
        </p:nvSpPr>
        <p:spPr/>
        <p:txBody>
          <a:bodyPr>
            <a:normAutofit/>
          </a:bodyPr>
          <a:lstStyle/>
          <a:p>
            <a:r>
              <a:rPr lang="en-GB" dirty="0"/>
              <a:t>The inevitable breakdown is necessary in order to reconstitute yourself in accordance to your will</a:t>
            </a:r>
          </a:p>
          <a:p>
            <a:r>
              <a:rPr lang="en-GB" dirty="0"/>
              <a:t>This is because you get the same data as everyone else but more meaning</a:t>
            </a:r>
          </a:p>
          <a:p>
            <a:r>
              <a:rPr lang="en-GB" dirty="0"/>
              <a:t>My only warning is: be humble and cautious designing the new self because your current self isn’t as wise as the future one</a:t>
            </a:r>
          </a:p>
          <a:p>
            <a:r>
              <a:rPr lang="en-GB" dirty="0"/>
              <a:t>Allow for more iterations, it doesn’t stop, you just get good at it</a:t>
            </a:r>
          </a:p>
          <a:p>
            <a:endParaRPr lang="en-US" dirty="0"/>
          </a:p>
        </p:txBody>
      </p:sp>
    </p:spTree>
    <p:extLst>
      <p:ext uri="{BB962C8B-B14F-4D97-AF65-F5344CB8AC3E}">
        <p14:creationId xmlns:p14="http://schemas.microsoft.com/office/powerpoint/2010/main" val="16862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21. Too late? - remember 10 years ago when you thought it was too late? Time travel</a:t>
            </a:r>
          </a:p>
        </p:txBody>
      </p:sp>
      <p:sp>
        <p:nvSpPr>
          <p:cNvPr id="14" name="Content Placeholder 13"/>
          <p:cNvSpPr>
            <a:spLocks noGrp="1"/>
          </p:cNvSpPr>
          <p:nvPr>
            <p:ph idx="1"/>
          </p:nvPr>
        </p:nvSpPr>
        <p:spPr/>
        <p:txBody>
          <a:bodyPr>
            <a:normAutofit/>
          </a:bodyPr>
          <a:lstStyle/>
          <a:p>
            <a:r>
              <a:rPr lang="en-GB" dirty="0"/>
              <a:t>There is a paradox in our thinking, that it is too late</a:t>
            </a:r>
          </a:p>
          <a:p>
            <a:r>
              <a:rPr lang="en-GB" dirty="0"/>
              <a:t>For some things, it is. But for more than we think, it is not</a:t>
            </a:r>
          </a:p>
          <a:p>
            <a:r>
              <a:rPr lang="en-GB" dirty="0"/>
              <a:t>In order to survive you need to keep learning more than normal life demands and it is never too late for that</a:t>
            </a:r>
          </a:p>
          <a:p>
            <a:r>
              <a:rPr lang="en-GB" dirty="0"/>
              <a:t>Everyone wishes they could travel back in time and change that little thing and things now would be so great</a:t>
            </a:r>
          </a:p>
          <a:p>
            <a:r>
              <a:rPr lang="en-GB" dirty="0"/>
              <a:t>The fact is, you are not much smarter now than you were then and you could most likely simulate what the best advice would have been. You just chose not to go that way</a:t>
            </a:r>
          </a:p>
          <a:p>
            <a:endParaRPr lang="en-GB" dirty="0"/>
          </a:p>
          <a:p>
            <a:endParaRPr lang="en-US" dirty="0"/>
          </a:p>
        </p:txBody>
      </p:sp>
    </p:spTree>
    <p:extLst>
      <p:ext uri="{BB962C8B-B14F-4D97-AF65-F5344CB8AC3E}">
        <p14:creationId xmlns:p14="http://schemas.microsoft.com/office/powerpoint/2010/main" val="263878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21. Too late? - remember 10 years ago when you thought it was too late? Time travel</a:t>
            </a:r>
          </a:p>
        </p:txBody>
      </p:sp>
      <p:sp>
        <p:nvSpPr>
          <p:cNvPr id="14" name="Content Placeholder 13"/>
          <p:cNvSpPr>
            <a:spLocks noGrp="1"/>
          </p:cNvSpPr>
          <p:nvPr>
            <p:ph idx="1"/>
          </p:nvPr>
        </p:nvSpPr>
        <p:spPr/>
        <p:txBody>
          <a:bodyPr>
            <a:normAutofit/>
          </a:bodyPr>
          <a:lstStyle/>
          <a:p>
            <a:r>
              <a:rPr lang="en-GB" dirty="0"/>
              <a:t>Bear in mind that now is 10, 20 or 50 years in the past from a future point of view</a:t>
            </a:r>
          </a:p>
          <a:p>
            <a:r>
              <a:rPr lang="en-GB" dirty="0"/>
              <a:t>What could you do now that your future self would thank you for</a:t>
            </a:r>
          </a:p>
          <a:p>
            <a:r>
              <a:rPr lang="en-GB" dirty="0"/>
              <a:t>Remember, they will be too old to do what you can do now</a:t>
            </a:r>
          </a:p>
          <a:p>
            <a:r>
              <a:rPr lang="en-GB" dirty="0"/>
              <a:t>Set them up for health, happiness and success</a:t>
            </a:r>
          </a:p>
          <a:p>
            <a:r>
              <a:rPr lang="en-GB" dirty="0"/>
              <a:t>Try simulating your future self and write a letter to your current one, what would they write to you? Do this in small paragraphs first thing in the morning for a month</a:t>
            </a:r>
          </a:p>
          <a:p>
            <a:pPr marL="0" indent="0">
              <a:buNone/>
            </a:pPr>
            <a:endParaRPr lang="en-GB" dirty="0"/>
          </a:p>
          <a:p>
            <a:endParaRPr lang="en-US" dirty="0"/>
          </a:p>
        </p:txBody>
      </p:sp>
    </p:spTree>
    <p:extLst>
      <p:ext uri="{BB962C8B-B14F-4D97-AF65-F5344CB8AC3E}">
        <p14:creationId xmlns:p14="http://schemas.microsoft.com/office/powerpoint/2010/main" val="308584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br>
              <a:rPr lang="en-GB" dirty="0"/>
            </a:br>
            <a:r>
              <a:rPr lang="en-GB" dirty="0"/>
              <a:t>22. How to survive: humility, mindfulness, kindness</a:t>
            </a:r>
          </a:p>
        </p:txBody>
      </p:sp>
      <p:sp>
        <p:nvSpPr>
          <p:cNvPr id="14" name="Content Placeholder 13"/>
          <p:cNvSpPr>
            <a:spLocks noGrp="1"/>
          </p:cNvSpPr>
          <p:nvPr>
            <p:ph idx="1"/>
          </p:nvPr>
        </p:nvSpPr>
        <p:spPr/>
        <p:txBody>
          <a:bodyPr>
            <a:normAutofit lnSpcReduction="10000"/>
          </a:bodyPr>
          <a:lstStyle/>
          <a:p>
            <a:r>
              <a:rPr lang="en-GB" dirty="0"/>
              <a:t>These are not touchy-feely points</a:t>
            </a:r>
          </a:p>
          <a:p>
            <a:r>
              <a:rPr lang="en-GB" dirty="0"/>
              <a:t>Humility will get you out of more trouble than you can imagine</a:t>
            </a:r>
          </a:p>
          <a:p>
            <a:r>
              <a:rPr lang="en-GB" dirty="0"/>
              <a:t>The greatest obstacle to any success is success</a:t>
            </a:r>
          </a:p>
          <a:p>
            <a:r>
              <a:rPr lang="en-GB" dirty="0"/>
              <a:t>Learn and practice mindfulness, don’t be a spectator</a:t>
            </a:r>
          </a:p>
          <a:p>
            <a:r>
              <a:rPr lang="en-GB" dirty="0"/>
              <a:t>Kindness makes friends and is good for your health. So when you feel most unkind, that’s when you need it most, do something kind and break the cycle</a:t>
            </a:r>
          </a:p>
          <a:p>
            <a:r>
              <a:rPr lang="en-GB" dirty="0"/>
              <a:t>What does the  above have to do with being gifted? If has to do with being challenged</a:t>
            </a:r>
          </a:p>
          <a:p>
            <a:endParaRPr lang="en-US" dirty="0"/>
          </a:p>
        </p:txBody>
      </p:sp>
    </p:spTree>
    <p:extLst>
      <p:ext uri="{BB962C8B-B14F-4D97-AF65-F5344CB8AC3E}">
        <p14:creationId xmlns:p14="http://schemas.microsoft.com/office/powerpoint/2010/main" val="124293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br>
              <a:rPr lang="en-GB" dirty="0"/>
            </a:br>
            <a:r>
              <a:rPr lang="en-GB" dirty="0"/>
              <a:t>23. What if you are not gifted? What I learned from autism and learning disabled people</a:t>
            </a:r>
          </a:p>
        </p:txBody>
      </p:sp>
      <p:sp>
        <p:nvSpPr>
          <p:cNvPr id="14" name="Content Placeholder 13"/>
          <p:cNvSpPr>
            <a:spLocks noGrp="1"/>
          </p:cNvSpPr>
          <p:nvPr>
            <p:ph idx="1"/>
          </p:nvPr>
        </p:nvSpPr>
        <p:spPr/>
        <p:txBody>
          <a:bodyPr>
            <a:normAutofit fontScale="92500" lnSpcReduction="10000"/>
          </a:bodyPr>
          <a:lstStyle/>
          <a:p>
            <a:r>
              <a:rPr lang="en-GB" dirty="0"/>
              <a:t>This advice applies to all, if you are not smarter than the average person, you are still a lot smarter than a lot of people and your life is not that different in the basics</a:t>
            </a:r>
          </a:p>
          <a:p>
            <a:r>
              <a:rPr lang="en-GB" dirty="0"/>
              <a:t>And if you are a certified genius, there are still people to whom you are an amoeba</a:t>
            </a:r>
          </a:p>
          <a:p>
            <a:r>
              <a:rPr lang="en-GB" dirty="0"/>
              <a:t>I learned that IQ has nothing to do with moral character</a:t>
            </a:r>
          </a:p>
          <a:p>
            <a:r>
              <a:rPr lang="en-GB" dirty="0"/>
              <a:t>I have been humbled by the tenacity of some learning disabled people and appalled by the sloth and arrogance of “misunderstood” geniuses</a:t>
            </a:r>
          </a:p>
          <a:p>
            <a:r>
              <a:rPr lang="en-GB" dirty="0"/>
              <a:t>Autism taught me that you can repurpose your resources to overcome your shortcomings and find purpose for your “shortcomings” that makes them talents</a:t>
            </a:r>
          </a:p>
          <a:p>
            <a:endParaRPr lang="en-US" dirty="0"/>
          </a:p>
        </p:txBody>
      </p:sp>
    </p:spTree>
    <p:extLst>
      <p:ext uri="{BB962C8B-B14F-4D97-AF65-F5344CB8AC3E}">
        <p14:creationId xmlns:p14="http://schemas.microsoft.com/office/powerpoint/2010/main" val="40970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274637"/>
            <a:ext cx="10360501" cy="1223963"/>
          </a:xfrm>
          <a:prstGeom prst="rect">
            <a:avLst/>
          </a:prstGeom>
        </p:spPr>
        <p:txBody>
          <a:bodyPr anchor="b">
            <a:normAutofit/>
          </a:bodyPr>
          <a:lstStyle/>
          <a:p>
            <a:r>
              <a:rPr lang="en-GB" sz="2800"/>
              <a:t>1. Have you been out of sync? Or know someone who is? Have you experienced the terror of realising you are smarter than your doctor?</a:t>
            </a:r>
          </a:p>
        </p:txBody>
      </p:sp>
      <p:sp>
        <p:nvSpPr>
          <p:cNvPr id="14" name="Content Placeholder 13"/>
          <p:cNvSpPr>
            <a:spLocks noGrp="1"/>
          </p:cNvSpPr>
          <p:nvPr>
            <p:ph sz="half" idx="1"/>
          </p:nvPr>
        </p:nvSpPr>
        <p:spPr>
          <a:xfrm>
            <a:off x="1218883" y="1706880"/>
            <a:ext cx="5078677" cy="4465320"/>
          </a:xfrm>
          <a:prstGeom prst="rect">
            <a:avLst/>
          </a:prstGeom>
        </p:spPr>
        <p:txBody>
          <a:bodyPr>
            <a:normAutofit/>
          </a:bodyPr>
          <a:lstStyle/>
          <a:p>
            <a:r>
              <a:rPr lang="en-US" sz="2200" dirty="0"/>
              <a:t>People are different, not the same, not equal in all domains</a:t>
            </a:r>
          </a:p>
          <a:p>
            <a:r>
              <a:rPr lang="en-US" sz="2200" dirty="0"/>
              <a:t>We welcome and encourage diversity</a:t>
            </a:r>
          </a:p>
          <a:p>
            <a:r>
              <a:rPr lang="en-US" sz="2200" dirty="0"/>
              <a:t>Unless the people in question are better at something than us</a:t>
            </a:r>
          </a:p>
          <a:p>
            <a:r>
              <a:rPr lang="en-US" sz="2200" dirty="0"/>
              <a:t>Do you suspect there is something wrong with how you fit in?</a:t>
            </a:r>
          </a:p>
          <a:p>
            <a:r>
              <a:rPr lang="en-US" sz="2200" dirty="0"/>
              <a:t>Someone said that lowly people discuss people, ordinary events and great people discuss ideas</a:t>
            </a:r>
          </a:p>
          <a:p>
            <a:r>
              <a:rPr lang="en-US" sz="2200" dirty="0"/>
              <a:t>So, how is your social life?</a:t>
            </a:r>
          </a:p>
        </p:txBody>
      </p:sp>
      <p:pic>
        <p:nvPicPr>
          <p:cNvPr id="3" name="Picture 2">
            <a:extLst>
              <a:ext uri="{FF2B5EF4-FFF2-40B4-BE49-F238E27FC236}">
                <a16:creationId xmlns:a16="http://schemas.microsoft.com/office/drawing/2014/main" id="{FD91AB1C-23AC-40FB-8433-D0586B4541C2}"/>
              </a:ext>
            </a:extLst>
          </p:cNvPr>
          <p:cNvPicPr>
            <a:picLocks noChangeAspect="1"/>
          </p:cNvPicPr>
          <p:nvPr/>
        </p:nvPicPr>
        <p:blipFill rotWithShape="1">
          <a:blip r:embed="rId2"/>
          <a:srcRect l="14698" r="-3" b="-3"/>
          <a:stretch/>
        </p:blipFill>
        <p:spPr>
          <a:xfrm>
            <a:off x="6500707" y="1706880"/>
            <a:ext cx="5078677" cy="4465320"/>
          </a:xfrm>
          <a:prstGeom prst="rect">
            <a:avLst/>
          </a:prstGeom>
          <a:noFill/>
        </p:spPr>
      </p:pic>
    </p:spTree>
    <p:extLst>
      <p:ext uri="{BB962C8B-B14F-4D97-AF65-F5344CB8AC3E}">
        <p14:creationId xmlns:p14="http://schemas.microsoft.com/office/powerpoint/2010/main" val="141244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br>
              <a:rPr lang="en-GB" dirty="0"/>
            </a:br>
            <a:r>
              <a:rPr lang="en-GB" dirty="0"/>
              <a:t>In Conclusion</a:t>
            </a:r>
          </a:p>
        </p:txBody>
      </p:sp>
      <p:sp>
        <p:nvSpPr>
          <p:cNvPr id="14" name="Content Placeholder 13"/>
          <p:cNvSpPr>
            <a:spLocks noGrp="1"/>
          </p:cNvSpPr>
          <p:nvPr>
            <p:ph idx="1"/>
          </p:nvPr>
        </p:nvSpPr>
        <p:spPr/>
        <p:txBody>
          <a:bodyPr>
            <a:normAutofit lnSpcReduction="10000"/>
          </a:bodyPr>
          <a:lstStyle/>
          <a:p>
            <a:r>
              <a:rPr lang="en-GB" dirty="0"/>
              <a:t>I hope to have succeeded in making you aware of the existence of gifted people</a:t>
            </a:r>
          </a:p>
          <a:p>
            <a:r>
              <a:rPr lang="en-GB" dirty="0"/>
              <a:t>Of their need for tailored education and career management</a:t>
            </a:r>
          </a:p>
          <a:p>
            <a:r>
              <a:rPr lang="en-GB" dirty="0"/>
              <a:t>That they can’t figure it out themselves since they are so smart</a:t>
            </a:r>
          </a:p>
          <a:p>
            <a:r>
              <a:rPr lang="en-GB" dirty="0"/>
              <a:t>That a deviation from the norm causes difficulties</a:t>
            </a:r>
          </a:p>
          <a:p>
            <a:r>
              <a:rPr lang="en-GB" dirty="0"/>
              <a:t>That it is not ok to envy them, or taller, or stronger, or prettier people. Imagine being them in this world</a:t>
            </a:r>
          </a:p>
          <a:p>
            <a:r>
              <a:rPr lang="en-GB" dirty="0"/>
              <a:t>That if you are or know one, there is help, it’s just not on the curriculum</a:t>
            </a:r>
          </a:p>
          <a:p>
            <a:endParaRPr lang="en-GB" dirty="0"/>
          </a:p>
          <a:p>
            <a:endParaRPr lang="en-US" dirty="0"/>
          </a:p>
        </p:txBody>
      </p:sp>
    </p:spTree>
    <p:extLst>
      <p:ext uri="{BB962C8B-B14F-4D97-AF65-F5344CB8AC3E}">
        <p14:creationId xmlns:p14="http://schemas.microsoft.com/office/powerpoint/2010/main" val="21980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References and Links</a:t>
            </a:r>
          </a:p>
        </p:txBody>
      </p:sp>
      <p:sp>
        <p:nvSpPr>
          <p:cNvPr id="14" name="Content Placeholder 13"/>
          <p:cNvSpPr>
            <a:spLocks noGrp="1"/>
          </p:cNvSpPr>
          <p:nvPr>
            <p:ph idx="1"/>
          </p:nvPr>
        </p:nvSpPr>
        <p:spPr/>
        <p:txBody>
          <a:bodyPr>
            <a:normAutofit fontScale="92500" lnSpcReduction="10000"/>
          </a:bodyPr>
          <a:lstStyle/>
          <a:p>
            <a:r>
              <a:rPr lang="en-US" sz="1200" dirty="0">
                <a:hlinkClick r:id="rId2"/>
              </a:rPr>
              <a:t>http://www.positivedisintegration.com/</a:t>
            </a:r>
            <a:endParaRPr lang="en-US" sz="1200" dirty="0"/>
          </a:p>
          <a:p>
            <a:r>
              <a:rPr lang="en-US" sz="1200" dirty="0">
                <a:hlinkClick r:id="rId3"/>
              </a:rPr>
              <a:t>https://www.technologyreview.com/s/508376/in-a-frogs-eye/</a:t>
            </a:r>
            <a:endParaRPr lang="en-US" sz="1200" dirty="0"/>
          </a:p>
          <a:p>
            <a:r>
              <a:rPr lang="en-US" sz="1200" dirty="0">
                <a:hlinkClick r:id="rId4"/>
              </a:rPr>
              <a:t>https://web.northeastern.edu/slavovlab/blog/2014/08/15/papers-that-triumphed-over-their-rejections/</a:t>
            </a:r>
            <a:endParaRPr lang="en-US" sz="1200" dirty="0"/>
          </a:p>
          <a:p>
            <a:r>
              <a:rPr lang="en-US" sz="1200" dirty="0">
                <a:hlinkClick r:id="rId5"/>
              </a:rPr>
              <a:t>https://www.bestcollegereviews.org/10-incredible-real-life-mad-scientists/</a:t>
            </a:r>
            <a:endParaRPr lang="en-US" sz="1200" dirty="0"/>
          </a:p>
          <a:p>
            <a:r>
              <a:rPr lang="en-US" sz="1200" dirty="0">
                <a:hlinkClick r:id="rId6"/>
              </a:rPr>
              <a:t>https://www.wired.com/2011/05/0525arthur-c-clarke-proposes-geostationary-satellites/</a:t>
            </a:r>
            <a:endParaRPr lang="en-US" sz="1200" dirty="0"/>
          </a:p>
          <a:p>
            <a:r>
              <a:rPr lang="en-US" sz="1200" dirty="0">
                <a:hlinkClick r:id="rId7"/>
              </a:rPr>
              <a:t>https://en.wikipedia.org/wiki/Dreyfus_model_of_skill_acquisition</a:t>
            </a:r>
            <a:endParaRPr lang="en-US" sz="1200" dirty="0"/>
          </a:p>
          <a:p>
            <a:r>
              <a:rPr lang="en-US" sz="1200" dirty="0">
                <a:hlinkClick r:id="rId8"/>
              </a:rPr>
              <a:t>https://en.wikipedia.org/wiki/Erik_von_Markovik</a:t>
            </a:r>
            <a:r>
              <a:rPr lang="en-US" sz="1200" dirty="0"/>
              <a:t> </a:t>
            </a:r>
          </a:p>
          <a:p>
            <a:r>
              <a:rPr lang="en-US" sz="1200" dirty="0">
                <a:hlinkClick r:id="rId9"/>
              </a:rPr>
              <a:t>http://www.gifteddevelopment.com/</a:t>
            </a:r>
            <a:endParaRPr lang="en-US" sz="1200" dirty="0"/>
          </a:p>
          <a:p>
            <a:r>
              <a:rPr lang="en-GB" sz="1200" dirty="0">
                <a:hlinkClick r:id="rId10" tooltip="https://davincilearning.wordpress.com/2010/08/20/clues-on-finding-a-therapist-for-a-gifted-client/"/>
              </a:rPr>
              <a:t>https://davincilearning.wordpress.com/2010/08/20/clues-on-finding-a-therapist-for-a-gifted-client/</a:t>
            </a:r>
            <a:r>
              <a:rPr lang="en-GB" sz="1200" dirty="0"/>
              <a:t> </a:t>
            </a:r>
          </a:p>
          <a:p>
            <a:r>
              <a:rPr lang="en-GB" sz="1200" dirty="0">
                <a:hlinkClick r:id="rId11" tooltip="http://www.hoagiesgifted.org/"/>
              </a:rPr>
              <a:t>http://www.hoagiesgifted.org/</a:t>
            </a:r>
            <a:r>
              <a:rPr lang="en-GB" sz="1200" dirty="0"/>
              <a:t> </a:t>
            </a:r>
          </a:p>
          <a:p>
            <a:r>
              <a:rPr lang="en-GB" sz="1200" dirty="0">
                <a:hlinkClick r:id="rId12" tooltip="http://sengifted.org/"/>
              </a:rPr>
              <a:t>http://sengifted.org/</a:t>
            </a:r>
            <a:br>
              <a:rPr lang="en-GB" sz="1200" dirty="0"/>
            </a:br>
            <a:r>
              <a:rPr lang="en-GB" sz="1200" dirty="0">
                <a:hlinkClick r:id="rId13" tooltip="http://www.davincilearning.org/resources.html"/>
              </a:rPr>
              <a:t>http://www.davincilearning.org/resources.html</a:t>
            </a:r>
            <a:r>
              <a:rPr lang="en-GB" sz="1200" dirty="0"/>
              <a:t> </a:t>
            </a:r>
          </a:p>
          <a:p>
            <a:r>
              <a:rPr lang="en-GB" sz="1200" dirty="0">
                <a:hlinkClick r:id="rId14"/>
              </a:rPr>
              <a:t>https://www.youtube.com/watch?v=O-I03ZmhovQ</a:t>
            </a:r>
            <a:endParaRPr lang="en-GB" sz="1200" dirty="0"/>
          </a:p>
          <a:p>
            <a:r>
              <a:rPr lang="en-GB" sz="1200" dirty="0">
                <a:hlinkClick r:id="rId15"/>
              </a:rPr>
              <a:t>https://www.youtube.com/watch?v=Xfev7C6Ca4o</a:t>
            </a:r>
            <a:endParaRPr lang="en-US" sz="800" dirty="0"/>
          </a:p>
        </p:txBody>
      </p:sp>
    </p:spTree>
    <p:extLst>
      <p:ext uri="{BB962C8B-B14F-4D97-AF65-F5344CB8AC3E}">
        <p14:creationId xmlns:p14="http://schemas.microsoft.com/office/powerpoint/2010/main" val="146613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References and Links</a:t>
            </a:r>
          </a:p>
        </p:txBody>
      </p:sp>
      <p:sp>
        <p:nvSpPr>
          <p:cNvPr id="14" name="Content Placeholder 13"/>
          <p:cNvSpPr>
            <a:spLocks noGrp="1"/>
          </p:cNvSpPr>
          <p:nvPr>
            <p:ph idx="1"/>
          </p:nvPr>
        </p:nvSpPr>
        <p:spPr/>
        <p:txBody>
          <a:bodyPr>
            <a:normAutofit/>
          </a:bodyPr>
          <a:lstStyle/>
          <a:p>
            <a:r>
              <a:rPr lang="en-GB" sz="1200" dirty="0">
                <a:hlinkClick r:id="rId2"/>
              </a:rPr>
              <a:t>https://www.e-reading.club/bookreader.php/137202/Hunt_-_Pragmatic_Thinking_and_Learning_-_Refactor_Your_Wetware.pdf</a:t>
            </a:r>
            <a:endParaRPr lang="en-GB" sz="1200" dirty="0"/>
          </a:p>
          <a:p>
            <a:r>
              <a:rPr lang="en-GB" sz="1200" dirty="0">
                <a:hlinkClick r:id="rId3"/>
              </a:rPr>
              <a:t>http://pespmc1.vub.ac.be/Papers/GiftedProblems.pdf</a:t>
            </a:r>
            <a:endParaRPr lang="en-GB" sz="1200" dirty="0"/>
          </a:p>
          <a:p>
            <a:r>
              <a:rPr lang="en-GB" sz="1200" dirty="0">
                <a:hlinkClick r:id="rId4"/>
              </a:rPr>
              <a:t>http://www.davidsongifted.org/Search-Database/entry/A10495</a:t>
            </a:r>
            <a:endParaRPr lang="en-GB" sz="1200" dirty="0"/>
          </a:p>
          <a:p>
            <a:r>
              <a:rPr lang="en-US" sz="1200" dirty="0">
                <a:hlinkClick r:id="rId5"/>
              </a:rPr>
              <a:t>https://www.amazon.co.uk/Gifted-Grownups-Blessings-Extraordinary-Potentials/dp/0471295809/ref=sr_1_5?keywords=gifted+grownups&amp;qid=1569487029&amp;s=books&amp;sr=1-5</a:t>
            </a:r>
            <a:endParaRPr lang="en-US" sz="1200" dirty="0"/>
          </a:p>
          <a:p>
            <a:r>
              <a:rPr lang="en-US" sz="1200" dirty="0">
                <a:hlinkClick r:id="rId6"/>
              </a:rPr>
              <a:t>https://medium.com/@ElfMachine/what-are-the-signs-of-a-highly-gifted-adults-and-children-7942e2105879</a:t>
            </a:r>
            <a:endParaRPr lang="en-US" sz="1200" dirty="0"/>
          </a:p>
          <a:p>
            <a:pPr marL="0" indent="0">
              <a:buNone/>
            </a:pPr>
            <a:r>
              <a:rPr lang="en-GB" sz="1200" dirty="0"/>
              <a:t>Some Links that have been shared with me since the talk:</a:t>
            </a:r>
          </a:p>
          <a:p>
            <a:r>
              <a:rPr lang="en-GB" sz="1200" dirty="0">
                <a:hlinkClick r:id="rId7"/>
              </a:rPr>
              <a:t>https://www.gov.uk/access-to-work</a:t>
            </a:r>
            <a:endParaRPr lang="en-GB" sz="1200" dirty="0"/>
          </a:p>
          <a:p>
            <a:r>
              <a:rPr lang="en-GB" sz="1200" dirty="0">
                <a:hlinkClick r:id="rId8"/>
              </a:rPr>
              <a:t>https://www.amazon.co.uk/Succeed-Employment-Specific-Learning-Difficulties/dp/0285642464</a:t>
            </a:r>
            <a:endParaRPr lang="en-GB" sz="1200" dirty="0"/>
          </a:p>
          <a:p>
            <a:r>
              <a:rPr lang="en-GB" sz="1200" dirty="0">
                <a:hlinkClick r:id="rId9"/>
              </a:rPr>
              <a:t>https://www.amazon.co.uk/Employers-Managing-Professionals-Autism-Spectrum-ebook/dp/B0746TDCFB</a:t>
            </a:r>
            <a:endParaRPr lang="en-GB" sz="1200" dirty="0"/>
          </a:p>
          <a:p>
            <a:r>
              <a:rPr lang="en-GB" sz="1200" dirty="0">
                <a:hlinkClick r:id="rId10"/>
              </a:rPr>
              <a:t>https://www.amazon.co.uk/Asperger-Syndrome-Employment-People-Really/dp/1843106779/</a:t>
            </a:r>
            <a:endParaRPr lang="en-GB" sz="1200" dirty="0"/>
          </a:p>
          <a:p>
            <a:r>
              <a:rPr lang="en-GB" sz="1200" dirty="0">
                <a:hlinkClick r:id="rId11"/>
              </a:rPr>
              <a:t>https://www.geniuswithin.co.uk/blog/access-to-work-how-does-that-work/</a:t>
            </a:r>
            <a:endParaRPr lang="en-GB" sz="1200" dirty="0"/>
          </a:p>
          <a:p>
            <a:endParaRPr lang="en-GB" sz="1200" dirty="0"/>
          </a:p>
          <a:p>
            <a:endParaRPr lang="en-GB" sz="1200" dirty="0"/>
          </a:p>
        </p:txBody>
      </p:sp>
    </p:spTree>
    <p:extLst>
      <p:ext uri="{BB962C8B-B14F-4D97-AF65-F5344CB8AC3E}">
        <p14:creationId xmlns:p14="http://schemas.microsoft.com/office/powerpoint/2010/main" val="117457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2. A note on mental differences (low IQ, disturbed, high IQ, autism, other)</a:t>
            </a:r>
          </a:p>
        </p:txBody>
      </p:sp>
      <p:sp>
        <p:nvSpPr>
          <p:cNvPr id="14" name="Content Placeholder 13"/>
          <p:cNvSpPr>
            <a:spLocks noGrp="1"/>
          </p:cNvSpPr>
          <p:nvPr>
            <p:ph idx="1"/>
          </p:nvPr>
        </p:nvSpPr>
        <p:spPr/>
        <p:txBody>
          <a:bodyPr>
            <a:normAutofit/>
          </a:bodyPr>
          <a:lstStyle/>
          <a:p>
            <a:r>
              <a:rPr lang="en-US" dirty="0"/>
              <a:t>What is the opposite word of disability?</a:t>
            </a:r>
          </a:p>
          <a:p>
            <a:r>
              <a:rPr lang="en-US" dirty="0"/>
              <a:t>Some people have low IQ, we accept and accommodate their needs</a:t>
            </a:r>
          </a:p>
          <a:p>
            <a:r>
              <a:rPr lang="en-US" dirty="0"/>
              <a:t>Some people are mentally ill, we may all go through this; have you noticed how differently they are treated to those with low IQ?</a:t>
            </a:r>
          </a:p>
          <a:p>
            <a:r>
              <a:rPr lang="en-US" dirty="0"/>
              <a:t>Some people are on the Autistic spectrum. Cyber firms love them. We are all on that spectrum somewhere, it’s ok.</a:t>
            </a:r>
          </a:p>
          <a:p>
            <a:r>
              <a:rPr lang="en-US" dirty="0"/>
              <a:t>There are other mental differences that cause take away from average abilities. They are all respected and should be.</a:t>
            </a:r>
          </a:p>
        </p:txBody>
      </p:sp>
    </p:spTree>
    <p:extLst>
      <p:ext uri="{BB962C8B-B14F-4D97-AF65-F5344CB8AC3E}">
        <p14:creationId xmlns:p14="http://schemas.microsoft.com/office/powerpoint/2010/main" val="23827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3. Why Gifted?  Because just ‘IQ’ or ‘intelligence’ won’t cut it. The Intelligence “Tree”</a:t>
            </a:r>
          </a:p>
        </p:txBody>
      </p:sp>
      <p:sp>
        <p:nvSpPr>
          <p:cNvPr id="14" name="Content Placeholder 13"/>
          <p:cNvSpPr>
            <a:spLocks noGrp="1"/>
          </p:cNvSpPr>
          <p:nvPr>
            <p:ph idx="1"/>
          </p:nvPr>
        </p:nvSpPr>
        <p:spPr/>
        <p:txBody>
          <a:bodyPr>
            <a:normAutofit/>
          </a:bodyPr>
          <a:lstStyle/>
          <a:p>
            <a:r>
              <a:rPr lang="en-GB" dirty="0"/>
              <a:t>What about those who are different because they can do some things better?</a:t>
            </a:r>
          </a:p>
          <a:p>
            <a:r>
              <a:rPr lang="en-GB" dirty="0"/>
              <a:t>The Intelligence Tree:</a:t>
            </a:r>
          </a:p>
          <a:p>
            <a:pPr lvl="1"/>
            <a:r>
              <a:rPr lang="en-GB" dirty="0"/>
              <a:t>IQ was devised to assess mental disability</a:t>
            </a:r>
          </a:p>
          <a:p>
            <a:pPr lvl="1"/>
            <a:r>
              <a:rPr lang="en-GB" dirty="0"/>
              <a:t>Its area of applicability stops after slightly above normal</a:t>
            </a:r>
          </a:p>
          <a:p>
            <a:pPr lvl="1"/>
            <a:r>
              <a:rPr lang="en-GB" dirty="0"/>
              <a:t>After someone is ‘very smart’ their type of intelligence may branch off to specific gifts like mathematics, painting, dance, or emotional intelligence.</a:t>
            </a:r>
          </a:p>
          <a:p>
            <a:pPr lvl="1"/>
            <a:r>
              <a:rPr lang="en-GB" dirty="0"/>
              <a:t>There are few Da Vinci people</a:t>
            </a:r>
          </a:p>
          <a:p>
            <a:pPr lvl="1"/>
            <a:r>
              <a:rPr lang="en-GB" dirty="0"/>
              <a:t>So, your IQ may not be at 150 but your equivalent abilities may be well above that.</a:t>
            </a:r>
          </a:p>
        </p:txBody>
      </p:sp>
    </p:spTree>
    <p:extLst>
      <p:ext uri="{BB962C8B-B14F-4D97-AF65-F5344CB8AC3E}">
        <p14:creationId xmlns:p14="http://schemas.microsoft.com/office/powerpoint/2010/main" val="279836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4. Who could be Gifted? Symptoms</a:t>
            </a:r>
          </a:p>
        </p:txBody>
      </p:sp>
      <p:sp>
        <p:nvSpPr>
          <p:cNvPr id="14" name="Content Placeholder 13"/>
          <p:cNvSpPr>
            <a:spLocks noGrp="1"/>
          </p:cNvSpPr>
          <p:nvPr>
            <p:ph idx="1"/>
          </p:nvPr>
        </p:nvSpPr>
        <p:spPr/>
        <p:txBody>
          <a:bodyPr>
            <a:normAutofit/>
          </a:bodyPr>
          <a:lstStyle/>
          <a:p>
            <a:r>
              <a:rPr lang="en-US" dirty="0"/>
              <a:t>They often discuss ideas</a:t>
            </a:r>
          </a:p>
          <a:p>
            <a:r>
              <a:rPr lang="en-US" dirty="0"/>
              <a:t>They seem to care in a non-self-promoting way</a:t>
            </a:r>
          </a:p>
          <a:p>
            <a:r>
              <a:rPr lang="en-US" dirty="0"/>
              <a:t>They are passionate about something they enjoy</a:t>
            </a:r>
          </a:p>
          <a:p>
            <a:r>
              <a:rPr lang="en-US" dirty="0"/>
              <a:t>They make others feel more intelligent (they can explain things)</a:t>
            </a:r>
          </a:p>
          <a:p>
            <a:r>
              <a:rPr lang="en-US" dirty="0"/>
              <a:t>They are about as odd as the learning disabled</a:t>
            </a:r>
          </a:p>
          <a:p>
            <a:r>
              <a:rPr lang="en-US" dirty="0"/>
              <a:t>They often have unusual life paths, some even go into crime</a:t>
            </a:r>
          </a:p>
          <a:p>
            <a:r>
              <a:rPr lang="en-US" dirty="0"/>
              <a:t>More often than not, they do not enjoy happy lives</a:t>
            </a:r>
          </a:p>
        </p:txBody>
      </p:sp>
      <p:pic>
        <p:nvPicPr>
          <p:cNvPr id="2" name="Picture 1">
            <a:extLst>
              <a:ext uri="{FF2B5EF4-FFF2-40B4-BE49-F238E27FC236}">
                <a16:creationId xmlns:a16="http://schemas.microsoft.com/office/drawing/2014/main" id="{ED951ABC-2652-46DC-8151-ED8E2705F1E9}"/>
              </a:ext>
            </a:extLst>
          </p:cNvPr>
          <p:cNvPicPr>
            <a:picLocks noChangeAspect="1"/>
          </p:cNvPicPr>
          <p:nvPr/>
        </p:nvPicPr>
        <p:blipFill>
          <a:blip r:embed="rId2"/>
          <a:stretch>
            <a:fillRect/>
          </a:stretch>
        </p:blipFill>
        <p:spPr>
          <a:xfrm>
            <a:off x="9118748" y="1052736"/>
            <a:ext cx="1504950" cy="2200275"/>
          </a:xfrm>
          <a:prstGeom prst="rect">
            <a:avLst/>
          </a:prstGeom>
        </p:spPr>
      </p:pic>
    </p:spTree>
    <p:extLst>
      <p:ext uri="{BB962C8B-B14F-4D97-AF65-F5344CB8AC3E}">
        <p14:creationId xmlns:p14="http://schemas.microsoft.com/office/powerpoint/2010/main" val="116990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5. What this talk is about, Stimulus not results</a:t>
            </a:r>
          </a:p>
        </p:txBody>
      </p:sp>
      <p:sp>
        <p:nvSpPr>
          <p:cNvPr id="14" name="Content Placeholder 13"/>
          <p:cNvSpPr>
            <a:spLocks noGrp="1"/>
          </p:cNvSpPr>
          <p:nvPr>
            <p:ph idx="1"/>
          </p:nvPr>
        </p:nvSpPr>
        <p:spPr>
          <a:xfrm>
            <a:off x="1218883" y="1701797"/>
            <a:ext cx="9751059" cy="4462272"/>
          </a:xfrm>
        </p:spPr>
        <p:txBody>
          <a:bodyPr>
            <a:normAutofit/>
          </a:bodyPr>
          <a:lstStyle/>
          <a:p>
            <a:r>
              <a:rPr lang="en-US" dirty="0"/>
              <a:t>This subject cannot be thoroughly covered in an hour</a:t>
            </a:r>
          </a:p>
          <a:p>
            <a:r>
              <a:rPr lang="en-US" dirty="0"/>
              <a:t>It touches many aspect of the human experience</a:t>
            </a:r>
          </a:p>
          <a:p>
            <a:r>
              <a:rPr lang="en-US" dirty="0"/>
              <a:t>The purpose of this talk is to provide a stimulus for research and self-enquiry</a:t>
            </a:r>
          </a:p>
          <a:p>
            <a:r>
              <a:rPr lang="en-US" dirty="0"/>
              <a:t>Some basic and broad directions will be given to enable you to be aware of the subject and know where to start</a:t>
            </a:r>
          </a:p>
          <a:p>
            <a:r>
              <a:rPr lang="en-US" dirty="0"/>
              <a:t>And how to look ;-)</a:t>
            </a:r>
          </a:p>
        </p:txBody>
      </p:sp>
      <p:pic>
        <p:nvPicPr>
          <p:cNvPr id="2" name="Picture 1">
            <a:extLst>
              <a:ext uri="{FF2B5EF4-FFF2-40B4-BE49-F238E27FC236}">
                <a16:creationId xmlns:a16="http://schemas.microsoft.com/office/drawing/2014/main" id="{13C239AF-1D6B-40E7-A877-CEDDD62D1CAF}"/>
              </a:ext>
            </a:extLst>
          </p:cNvPr>
          <p:cNvPicPr>
            <a:picLocks noChangeAspect="1"/>
          </p:cNvPicPr>
          <p:nvPr/>
        </p:nvPicPr>
        <p:blipFill rotWithShape="1">
          <a:blip r:embed="rId2"/>
          <a:srcRect t="18194" b="31413"/>
          <a:stretch/>
        </p:blipFill>
        <p:spPr>
          <a:xfrm>
            <a:off x="4800099" y="4833421"/>
            <a:ext cx="2588625" cy="1304504"/>
          </a:xfrm>
          <a:prstGeom prst="rect">
            <a:avLst/>
          </a:prstGeom>
        </p:spPr>
      </p:pic>
    </p:spTree>
    <p:extLst>
      <p:ext uri="{BB962C8B-B14F-4D97-AF65-F5344CB8AC3E}">
        <p14:creationId xmlns:p14="http://schemas.microsoft.com/office/powerpoint/2010/main" val="34274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18883" y="274637"/>
            <a:ext cx="10360501" cy="1223963"/>
          </a:xfrm>
          <a:prstGeom prst="rect">
            <a:avLst/>
          </a:prstGeom>
        </p:spPr>
        <p:txBody>
          <a:bodyPr anchor="b">
            <a:normAutofit/>
          </a:bodyPr>
          <a:lstStyle/>
          <a:p>
            <a:r>
              <a:rPr lang="en-GB" dirty="0"/>
              <a:t>6. Yes, you are crazy, </a:t>
            </a:r>
            <a:r>
              <a:rPr lang="en-GB" dirty="0" err="1"/>
              <a:t>dégénéré</a:t>
            </a:r>
            <a:r>
              <a:rPr lang="en-GB" dirty="0"/>
              <a:t> </a:t>
            </a:r>
            <a:r>
              <a:rPr lang="en-GB" dirty="0" err="1"/>
              <a:t>supérieur</a:t>
            </a:r>
            <a:r>
              <a:rPr lang="en-GB" dirty="0"/>
              <a:t>?</a:t>
            </a:r>
          </a:p>
        </p:txBody>
      </p:sp>
      <p:sp>
        <p:nvSpPr>
          <p:cNvPr id="14" name="Content Placeholder 13"/>
          <p:cNvSpPr>
            <a:spLocks noGrp="1"/>
          </p:cNvSpPr>
          <p:nvPr>
            <p:ph sz="half" idx="1"/>
          </p:nvPr>
        </p:nvSpPr>
        <p:spPr>
          <a:xfrm>
            <a:off x="1218883" y="1706880"/>
            <a:ext cx="5078677" cy="4465320"/>
          </a:xfrm>
          <a:prstGeom prst="rect">
            <a:avLst/>
          </a:prstGeom>
        </p:spPr>
        <p:txBody>
          <a:bodyPr>
            <a:normAutofit lnSpcReduction="10000"/>
          </a:bodyPr>
          <a:lstStyle/>
          <a:p>
            <a:r>
              <a:rPr lang="en-US" dirty="0"/>
              <a:t>The term was coined by Kazimierz </a:t>
            </a:r>
            <a:r>
              <a:rPr lang="en-US" dirty="0" err="1"/>
              <a:t>Dabrowski</a:t>
            </a:r>
            <a:endParaRPr lang="en-US" dirty="0"/>
          </a:p>
          <a:p>
            <a:r>
              <a:rPr lang="en-US" dirty="0"/>
              <a:t>Other crazy people:</a:t>
            </a:r>
          </a:p>
          <a:p>
            <a:pPr lvl="1"/>
            <a:r>
              <a:rPr lang="en-US" dirty="0"/>
              <a:t>Jack Parsons</a:t>
            </a:r>
          </a:p>
          <a:p>
            <a:pPr lvl="1"/>
            <a:r>
              <a:rPr lang="en-US" dirty="0"/>
              <a:t>Nikola Tesla</a:t>
            </a:r>
          </a:p>
          <a:p>
            <a:pPr lvl="1"/>
            <a:r>
              <a:rPr lang="en-US" dirty="0"/>
              <a:t>Jerome </a:t>
            </a:r>
            <a:r>
              <a:rPr lang="en-US" dirty="0" err="1"/>
              <a:t>Lettvin</a:t>
            </a:r>
            <a:endParaRPr lang="en-US" dirty="0"/>
          </a:p>
          <a:p>
            <a:pPr lvl="1"/>
            <a:r>
              <a:rPr lang="en-US" dirty="0"/>
              <a:t>Ilya Ivanov</a:t>
            </a:r>
          </a:p>
          <a:p>
            <a:pPr lvl="1"/>
            <a:r>
              <a:rPr lang="en-US" dirty="0"/>
              <a:t>Arthur C. Clarke</a:t>
            </a:r>
          </a:p>
          <a:p>
            <a:pPr lvl="1"/>
            <a:r>
              <a:rPr lang="en-US" dirty="0"/>
              <a:t>James Lovelock</a:t>
            </a:r>
          </a:p>
          <a:p>
            <a:pPr lvl="1"/>
            <a:r>
              <a:rPr lang="en-US" dirty="0"/>
              <a:t>…and many more.</a:t>
            </a:r>
          </a:p>
        </p:txBody>
      </p:sp>
      <p:pic>
        <p:nvPicPr>
          <p:cNvPr id="3" name="Picture 2" descr="A person posing for a photo&#10;&#10;Description automatically generated">
            <a:extLst>
              <a:ext uri="{FF2B5EF4-FFF2-40B4-BE49-F238E27FC236}">
                <a16:creationId xmlns:a16="http://schemas.microsoft.com/office/drawing/2014/main" id="{792C0607-81B4-4562-9C74-BF374E13F5DB}"/>
              </a:ext>
            </a:extLst>
          </p:cNvPr>
          <p:cNvPicPr>
            <a:picLocks noChangeAspect="1"/>
          </p:cNvPicPr>
          <p:nvPr/>
        </p:nvPicPr>
        <p:blipFill rotWithShape="1">
          <a:blip r:embed="rId2">
            <a:extLst>
              <a:ext uri="{28A0092B-C50C-407E-A947-70E740481C1C}">
                <a14:useLocalDpi xmlns:a14="http://schemas.microsoft.com/office/drawing/2010/main" val="0"/>
              </a:ext>
            </a:extLst>
          </a:blip>
          <a:srcRect l="3648" r="17023" b="2"/>
          <a:stretch/>
        </p:blipFill>
        <p:spPr>
          <a:xfrm>
            <a:off x="7534572" y="1706880"/>
            <a:ext cx="4044812" cy="3556316"/>
          </a:xfrm>
          <a:prstGeom prst="rect">
            <a:avLst/>
          </a:prstGeom>
          <a:noFill/>
        </p:spPr>
      </p:pic>
    </p:spTree>
    <p:extLst>
      <p:ext uri="{BB962C8B-B14F-4D97-AF65-F5344CB8AC3E}">
        <p14:creationId xmlns:p14="http://schemas.microsoft.com/office/powerpoint/2010/main" val="3993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7. Over-excitability! I cannot believe what I am seeing!</a:t>
            </a:r>
          </a:p>
        </p:txBody>
      </p:sp>
      <p:sp>
        <p:nvSpPr>
          <p:cNvPr id="14" name="Content Placeholder 13"/>
          <p:cNvSpPr>
            <a:spLocks noGrp="1"/>
          </p:cNvSpPr>
          <p:nvPr>
            <p:ph idx="1"/>
          </p:nvPr>
        </p:nvSpPr>
        <p:spPr/>
        <p:txBody>
          <a:bodyPr>
            <a:normAutofit lnSpcReduction="10000"/>
          </a:bodyPr>
          <a:lstStyle/>
          <a:p>
            <a:r>
              <a:rPr lang="en-US" dirty="0"/>
              <a:t>My theory is that surrealism was born out of a need to express in art the apparent irrationality of the world</a:t>
            </a:r>
          </a:p>
          <a:p>
            <a:r>
              <a:rPr lang="en-US" dirty="0"/>
              <a:t>There is something you may have to deal with and learn to control and channel.</a:t>
            </a:r>
          </a:p>
          <a:p>
            <a:pPr lvl="1"/>
            <a:r>
              <a:rPr lang="en-US" dirty="0"/>
              <a:t>Detail stands out</a:t>
            </a:r>
          </a:p>
          <a:p>
            <a:pPr lvl="1"/>
            <a:r>
              <a:rPr lang="en-US" dirty="0"/>
              <a:t>Things may be obvious to you but not others</a:t>
            </a:r>
          </a:p>
          <a:p>
            <a:pPr lvl="1"/>
            <a:r>
              <a:rPr lang="en-US" dirty="0"/>
              <a:t>Important things, urgent things</a:t>
            </a:r>
          </a:p>
          <a:p>
            <a:pPr lvl="1"/>
            <a:r>
              <a:rPr lang="en-US" dirty="0"/>
              <a:t>Amazing new knowledge</a:t>
            </a:r>
          </a:p>
          <a:p>
            <a:pPr lvl="1"/>
            <a:r>
              <a:rPr lang="en-US" dirty="0"/>
              <a:t>Principles!</a:t>
            </a:r>
          </a:p>
          <a:p>
            <a:r>
              <a:rPr lang="en-US" dirty="0"/>
              <a:t>It is all about the inherent motivation that makes someone gifted</a:t>
            </a:r>
          </a:p>
        </p:txBody>
      </p:sp>
      <p:pic>
        <p:nvPicPr>
          <p:cNvPr id="5" name="Picture 4">
            <a:extLst>
              <a:ext uri="{FF2B5EF4-FFF2-40B4-BE49-F238E27FC236}">
                <a16:creationId xmlns:a16="http://schemas.microsoft.com/office/drawing/2014/main" id="{E311D6C4-EE3A-46D9-B11E-354BD70E4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644" y="3212976"/>
            <a:ext cx="2671564" cy="1870095"/>
          </a:xfrm>
          <a:prstGeom prst="rect">
            <a:avLst/>
          </a:prstGeom>
        </p:spPr>
      </p:pic>
    </p:spTree>
    <p:extLst>
      <p:ext uri="{BB962C8B-B14F-4D97-AF65-F5344CB8AC3E}">
        <p14:creationId xmlns:p14="http://schemas.microsoft.com/office/powerpoint/2010/main" val="13575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9dd37886-d4a6-4f98-b06f-21fd581681dd" xsi:nil="true"/>
    <MigrationWizIdPermissions xmlns="9dd37886-d4a6-4f98-b06f-21fd581681dd" xsi:nil="true"/>
    <MigrationWizId xmlns="9dd37886-d4a6-4f98-b06f-21fd581681dd" xsi:nil="true"/>
    <MigrationWizIdDocumentLibraryPermissions xmlns="9dd37886-d4a6-4f98-b06f-21fd581681dd" xsi:nil="true"/>
    <MigrationWizIdSecurityGroups xmlns="9dd37886-d4a6-4f98-b06f-21fd581681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AD764470BED049A9C712B58B77CEC2" ma:contentTypeVersion="14" ma:contentTypeDescription="Create a new document." ma:contentTypeScope="" ma:versionID="ac302f3a6da21b2d8b49ca35cd6665fc">
  <xsd:schema xmlns:xsd="http://www.w3.org/2001/XMLSchema" xmlns:xs="http://www.w3.org/2001/XMLSchema" xmlns:p="http://schemas.microsoft.com/office/2006/metadata/properties" xmlns:ns3="9dd37886-d4a6-4f98-b06f-21fd581681dd" targetNamespace="http://schemas.microsoft.com/office/2006/metadata/properties" ma:root="true" ma:fieldsID="f37e8a05cb1cb13c0ca18436349bc13d" ns3:_="">
    <xsd:import namespace="9dd37886-d4a6-4f98-b06f-21fd581681dd"/>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37886-d4a6-4f98-b06f-21fd581681d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C67BEE-D13F-4BD2-98A5-34D8A0977F68}">
  <ds:schemaRefs>
    <ds:schemaRef ds:uri="http://schemas.microsoft.com/office/2006/documentManagement/types"/>
    <ds:schemaRef ds:uri="http://purl.org/dc/elements/1.1/"/>
    <ds:schemaRef ds:uri="9dd37886-d4a6-4f98-b06f-21fd581681dd"/>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6426E89-E4FA-476A-9281-673904A08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37886-d4a6-4f98-b06f-21fd581681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99975-A832-473B-A36F-A727C9C242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3410</Words>
  <Application>Microsoft Office PowerPoint</Application>
  <PresentationFormat>Custom</PresentationFormat>
  <Paragraphs>230</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Tech 16x9</vt:lpstr>
      <vt:lpstr>Gifted </vt:lpstr>
      <vt:lpstr>Disclaimer</vt:lpstr>
      <vt:lpstr>1. Have you been out of sync? Or know someone who is? Have you experienced the terror of realising you are smarter than your doctor?</vt:lpstr>
      <vt:lpstr>2. A note on mental differences (low IQ, disturbed, high IQ, autism, other)</vt:lpstr>
      <vt:lpstr>3. Why Gifted?  Because just ‘IQ’ or ‘intelligence’ won’t cut it. The Intelligence “Tree”</vt:lpstr>
      <vt:lpstr>4. Who could be Gifted? Symptoms</vt:lpstr>
      <vt:lpstr>5. What this talk is about, Stimulus not results</vt:lpstr>
      <vt:lpstr>6. Yes, you are crazy, dégénéré supérieur?</vt:lpstr>
      <vt:lpstr>7. Over-excitability! I cannot believe what I am seeing!</vt:lpstr>
      <vt:lpstr>8. The Unbalanced Mind; Neurosis or Progress? - unstable (aero) dynamics</vt:lpstr>
      <vt:lpstr>9. Asynchronous emotional development</vt:lpstr>
      <vt:lpstr>10. Coexisting problems: ADD/ADHD, autism, mood disorders. Finding a good specialist</vt:lpstr>
      <vt:lpstr>11. Isolation - guess which group is over-represented in prisons, the “loser” genius</vt:lpstr>
      <vt:lpstr>11. You have to be on the lookout for them</vt:lpstr>
      <vt:lpstr>12. School - boring, boring, boring, the floor is on fire (I have no study skills) - the tragedy of the glimpse of genius with lack of discipline</vt:lpstr>
      <vt:lpstr>13. Work - it is not funny if the joke is on you</vt:lpstr>
      <vt:lpstr>13. Work - it is not funny if the joke is on you</vt:lpstr>
      <vt:lpstr>14. Dating: when love dolls look like a viable option</vt:lpstr>
      <vt:lpstr>15. Gifted children - heredity, bot-teachers, bullying, stimulation resources</vt:lpstr>
      <vt:lpstr>16. What now: Tune in, drop out, find the others - the problem is defined - responsibility</vt:lpstr>
      <vt:lpstr>17. Tune in: Books, online resources, remarkable historical figures</vt:lpstr>
      <vt:lpstr>18. Drop out: You are not part of this reality, learn to cope, don’t try to fit in too much</vt:lpstr>
      <vt:lpstr>19. Find the others: friends, love, my first flash-mob</vt:lpstr>
      <vt:lpstr>20. Positive disintegration and Dabrowski’s levels of personality (image stolen from the internet)</vt:lpstr>
      <vt:lpstr>20. Positive disintegration and Dabrowski’s levels of personality</vt:lpstr>
      <vt:lpstr>21. Too late? - remember 10 years ago when you thought it was too late? Time travel</vt:lpstr>
      <vt:lpstr>21. Too late? - remember 10 years ago when you thought it was too late? Time travel</vt:lpstr>
      <vt:lpstr> 22. How to survive: humility, mindfulness, kindness</vt:lpstr>
      <vt:lpstr> 23. What if you are not gifted? What I learned from autism and learning disabled people</vt:lpstr>
      <vt:lpstr> In Conclusion</vt:lpstr>
      <vt:lpstr>References and Links</vt:lpstr>
      <vt:lpstr>References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dc:title>
  <dc:creator>Konstantinos Bonikos</dc:creator>
  <cp:lastModifiedBy>Konstantinos Bonikos</cp:lastModifiedBy>
  <cp:revision>2</cp:revision>
  <dcterms:created xsi:type="dcterms:W3CDTF">2019-09-24T12:10:00Z</dcterms:created>
  <dcterms:modified xsi:type="dcterms:W3CDTF">2019-09-26T09:00:49Z</dcterms:modified>
</cp:coreProperties>
</file>